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26" r:id="rId2"/>
    <p:sldId id="727" r:id="rId3"/>
    <p:sldId id="825" r:id="rId4"/>
    <p:sldId id="838" r:id="rId5"/>
    <p:sldId id="831" r:id="rId6"/>
    <p:sldId id="841" r:id="rId7"/>
    <p:sldId id="844" r:id="rId8"/>
    <p:sldId id="833" r:id="rId9"/>
    <p:sldId id="842" r:id="rId10"/>
    <p:sldId id="828" r:id="rId11"/>
    <p:sldId id="837" r:id="rId12"/>
    <p:sldId id="830" r:id="rId13"/>
    <p:sldId id="845" r:id="rId14"/>
    <p:sldId id="677" r:id="rId15"/>
    <p:sldId id="826" r:id="rId16"/>
    <p:sldId id="811" r:id="rId17"/>
    <p:sldId id="821" r:id="rId18"/>
    <p:sldId id="846" r:id="rId19"/>
    <p:sldId id="820" r:id="rId20"/>
  </p:sldIdLst>
  <p:sldSz cx="12192000" cy="6858000"/>
  <p:notesSz cx="9866313" cy="6735763"/>
  <p:embeddedFontLst>
    <p:embeddedFont>
      <p:font typeface="Noto Sans KR" panose="020B0600000101010101" charset="-127"/>
      <p:regular r:id="rId23"/>
      <p:bold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G마켓 산스 TTF Medium" panose="02000000000000000000" pitchFamily="2" charset="-127"/>
      <p:regular r:id="rId27"/>
    </p:embeddedFont>
    <p:embeddedFont>
      <p:font typeface="나눔스퀘어라운드 Bold" panose="020B0600000101010101" charset="0"/>
      <p:bold r:id="rId28"/>
    </p:embeddedFont>
    <p:embeddedFont>
      <p:font typeface="나눔스퀘어라운드OTF ExtraBold" panose="020B0600000101010101" charset="0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726"/>
            <p14:sldId id="727"/>
          </p14:sldIdLst>
        </p14:section>
        <p14:section name="PR페이지" id="{2955F383-6F4F-4D96-8F5D-5A051B505CAC}">
          <p14:sldIdLst>
            <p14:sldId id="825"/>
            <p14:sldId id="838"/>
            <p14:sldId id="831"/>
            <p14:sldId id="841"/>
            <p14:sldId id="844"/>
            <p14:sldId id="833"/>
            <p14:sldId id="842"/>
            <p14:sldId id="828"/>
            <p14:sldId id="837"/>
            <p14:sldId id="830"/>
            <p14:sldId id="845"/>
            <p14:sldId id="677"/>
            <p14:sldId id="826"/>
          </p14:sldIdLst>
        </p14:section>
        <p14:section name="배너" id="{60355D9A-3709-4A99-82DD-A65204C62C33}">
          <p14:sldIdLst>
            <p14:sldId id="811"/>
            <p14:sldId id="821"/>
            <p14:sldId id="846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4EAFA"/>
    <a:srgbClr val="FFFFFF"/>
    <a:srgbClr val="41719C"/>
    <a:srgbClr val="107BC1"/>
    <a:srgbClr val="001937"/>
    <a:srgbClr val="F0F5F9"/>
    <a:srgbClr val="000000"/>
    <a:srgbClr val="88C1D0"/>
    <a:srgbClr val="024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2037" autoAdjust="0"/>
  </p:normalViewPr>
  <p:slideViewPr>
    <p:cSldViewPr snapToGrid="0">
      <p:cViewPr varScale="1">
        <p:scale>
          <a:sx n="105" d="100"/>
          <a:sy n="105" d="100"/>
        </p:scale>
        <p:origin x="1008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7608" y="90616"/>
            <a:ext cx="4275403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08" y="428574"/>
            <a:ext cx="7823668" cy="621657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7"/>
            <a:ext cx="4275403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8015416" y="428574"/>
            <a:ext cx="1733289" cy="55850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6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9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4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08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3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394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5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2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1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https://blog.naver.com/lacha301/222995748961</a:t>
            </a:r>
          </a:p>
          <a:p>
            <a:r>
              <a:rPr lang="en-US" altLang="ko-KR" dirty="0"/>
              <a:t>https://blog.naver.com/munitwo/222960439271</a:t>
            </a:r>
          </a:p>
          <a:p>
            <a:r>
              <a:rPr lang="en-US" altLang="ko-KR" dirty="0"/>
              <a:t>https://www.megagong.net/s/gong/event/2022/07130108/index.asp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7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https://egosi.hackers.com/site/?c=event&amp;evt_cd=EG2021083100</a:t>
            </a:r>
          </a:p>
          <a:p>
            <a:r>
              <a:rPr lang="en-US" altLang="ko-KR" dirty="0"/>
              <a:t>https://m.wowgosi.co.kr/wowpass.html</a:t>
            </a:r>
          </a:p>
          <a:p>
            <a:r>
              <a:rPr lang="en-US" altLang="ko-KR" dirty="0"/>
              <a:t>https://www.megagong.net/s/gong/event/2022/07130108/index.asp	</a:t>
            </a:r>
          </a:p>
          <a:p>
            <a:r>
              <a:rPr lang="en-US" altLang="ko-KR" dirty="0"/>
              <a:t>https://gov.eduwill.net/Common/Product/goods/auto/index.asp?masterSeq=Mzc0MDM=&amp;utm_source=naver_ad_pc&amp;utm_medium=gov_sa&amp;utm_campaign=kyojeong_boho_0forever_nad-a001-01-000000222588752&amp;utm_content=GOV0102001PC0000000&amp;utm_term=nkw-a001-01-000003474542185&amp;n_media=27758&amp;n_query=%EA%B5%90%EC%A0%95%EC%A7%81%EA%B3%B5%EB%AC%B4%EC%9B%90&amp;n_rank=3&amp;n_ad_group=grp-a001-01-000000019721299&amp;n_ad=nad-a001-01-000000222588752&amp;n_keyword_id=nkw-a001-01-000003474542185&amp;n_keyword=%EA%B5%90%EC%A0%95%EC%A7%81%EA%B3%B5%EB%AC%B4%EC%9B%90&amp;n_campaign_type=1&amp;n_ad_group_type=1&amp;NaPm=ct%3Dldmpa58g%7Cci%3D0z400010jbHxph1Levo7%7Ctr%3Dsa%7Chk%3D619940c597d6e39fa8fb495e54ce10f9fc13251e</a:t>
            </a:r>
          </a:p>
          <a:p>
            <a:endParaRPr lang="en-US" altLang="ko-KR" dirty="0"/>
          </a:p>
          <a:p>
            <a:r>
              <a:rPr lang="en-US" altLang="ko-KR" dirty="0"/>
              <a:t>http://www.pmg.co.kr/User/pna/event/event_200525.asp</a:t>
            </a:r>
          </a:p>
          <a:p>
            <a:endParaRPr lang="en-US" altLang="ko-KR" dirty="0"/>
          </a:p>
          <a:p>
            <a:r>
              <a:rPr lang="en-US" altLang="ko-KR" dirty="0"/>
              <a:t>http://www.pmg.co.kr/user/pao/event/event_gumgyo_allpass.asp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40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0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2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88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0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ko/%EC%86%8C%ED%8F%AC-%EC%84%A0%EB%AC%BC-%EC%83%81%EC%9E%90-%EC%84%A0%EB%AC%BC-%EC%9D%B8%EC%82%AC%EB%A7%90-%EB%A9%94%EB%A6%AC-%ED%81%AC%EB%A6%AC%EC%8A%A4%EB%A7%88%EC%8A%A4-%ED%81%AC%EB%A6%AC%EC%8A%A4%EB%A7%88%EC%8A%A4-1872375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young-people-jumping_5567437.htm#query=%ED%95%A9%EA%B2%A9&amp;position=0&amp;from_view=search&amp;track=sp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hyperlink" Target="https://kr.freepik.com/premium-vector/distance-and-elearning-education-from-home-concept_13425517.htm#query=%ED%95%99%EC%8A%B5&amp;position=14&amp;from_view=search&amp;track=sph" TargetMode="Externa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ko/%EA%B2%80%EC%A7%80-%EC%86%90%EA%B0%80%EB%9D%BD-%ED%8F%AC%EC%9D%B8%ED%8C%85-%ED%8F%AC%EC%9D%B8%ED%84%B0-%ED%95%B8%EB%93%9C-%EC%86%90%EA%B0%80%EB%9D%BD-%EC%9D%B8%EA%B0%84%EC%9D%98-309826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ko/%EA%B2%80%EC%A7%80-%EC%86%90%EA%B0%80%EB%9D%BD-%ED%8F%AC%EC%9D%B8%ED%8C%85-%ED%8F%AC%EC%9D%B8%ED%84%B0-%ED%95%B8%EB%93%9C-%EC%86%90%EA%B0%80%EB%9D%BD-%EC%9D%B8%EA%B0%84%EC%9D%98-30982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9925" y="1990144"/>
            <a:ext cx="8124260" cy="14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교정직 특채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경채</a:t>
            </a:r>
            <a:r>
              <a:rPr lang="en-US" altLang="ko-KR" sz="3600" b="1" dirty="0"/>
              <a:t>)</a:t>
            </a:r>
            <a:r>
              <a:rPr lang="ko-KR" altLang="en-US" sz="3600" b="1" dirty="0"/>
              <a:t>패스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웹페이지 기획안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3228C3-4F8F-DDD8-C519-7E6BA333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96575"/>
              </p:ext>
            </p:extLst>
          </p:nvPr>
        </p:nvGraphicFramePr>
        <p:xfrm>
          <a:off x="6954892" y="4809428"/>
          <a:ext cx="4333068" cy="1274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교정직 특채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경채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 패스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2023.02.06(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온라인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컨텐츠기획팀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홍혜민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2023.02.08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955056CE-EB48-BF8A-152C-038213D5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7" y="1234478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26466"/>
          <a:ext cx="2654423" cy="44097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1E47D3-ACD3-FCAC-343C-6C18A7D14AF9}"/>
              </a:ext>
            </a:extLst>
          </p:cNvPr>
          <p:cNvSpPr/>
          <p:nvPr/>
        </p:nvSpPr>
        <p:spPr>
          <a:xfrm>
            <a:off x="678730" y="1289103"/>
            <a:ext cx="8267307" cy="1225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BB00F3-25AF-B77D-2462-8BDF2DCA3368}"/>
              </a:ext>
            </a:extLst>
          </p:cNvPr>
          <p:cNvSpPr/>
          <p:nvPr/>
        </p:nvSpPr>
        <p:spPr>
          <a:xfrm>
            <a:off x="678730" y="2721978"/>
            <a:ext cx="8267307" cy="1225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BADCC5-0E95-B537-6CFF-1B3FFD04AB02}"/>
              </a:ext>
            </a:extLst>
          </p:cNvPr>
          <p:cNvSpPr/>
          <p:nvPr/>
        </p:nvSpPr>
        <p:spPr>
          <a:xfrm>
            <a:off x="678730" y="4154853"/>
            <a:ext cx="8267307" cy="1225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94D9C2-6B0C-9009-3082-7992D3BEC251}"/>
              </a:ext>
            </a:extLst>
          </p:cNvPr>
          <p:cNvSpPr/>
          <p:nvPr/>
        </p:nvSpPr>
        <p:spPr>
          <a:xfrm>
            <a:off x="678730" y="5587728"/>
            <a:ext cx="8267307" cy="1225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7D5551-A995-590B-1E5A-26E87263EFEF}"/>
              </a:ext>
            </a:extLst>
          </p:cNvPr>
          <p:cNvSpPr txBox="1"/>
          <p:nvPr/>
        </p:nvSpPr>
        <p:spPr>
          <a:xfrm>
            <a:off x="895547" y="1402225"/>
            <a:ext cx="3453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우와 지금껏 왜 다른 학원을 다녔을까요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2DCB5-A5AB-E2ED-85B4-A38C2B16F8BF}"/>
              </a:ext>
            </a:extLst>
          </p:cNvPr>
          <p:cNvSpPr txBox="1"/>
          <p:nvPr/>
        </p:nvSpPr>
        <p:spPr>
          <a:xfrm>
            <a:off x="895547" y="1833453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왜 신광은 교수님 신광은 교수님 하는지 절실히 </a:t>
            </a:r>
            <a:r>
              <a:rPr lang="ko-KR" altLang="en-US" sz="1400" dirty="0" err="1"/>
              <a:t>깨달았습니다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무작정 외우던 모든 것들이 이해가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ED98A5-77C1-6254-69B2-8CFD0455215C}"/>
              </a:ext>
            </a:extLst>
          </p:cNvPr>
          <p:cNvSpPr txBox="1"/>
          <p:nvPr/>
        </p:nvSpPr>
        <p:spPr>
          <a:xfrm>
            <a:off x="895547" y="283815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형소</a:t>
            </a:r>
            <a:r>
              <a:rPr lang="ko-KR" altLang="en-US" sz="1400" b="1" dirty="0"/>
              <a:t> 레전드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EEA01-5FBB-FD40-44A5-9534DCC6D980}"/>
              </a:ext>
            </a:extLst>
          </p:cNvPr>
          <p:cNvSpPr txBox="1"/>
          <p:nvPr/>
        </p:nvSpPr>
        <p:spPr>
          <a:xfrm>
            <a:off x="895547" y="3269386"/>
            <a:ext cx="4634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이렇게 잘 가르칠 수 있나 싶을 정도로 이해가 잘되네요</a:t>
            </a:r>
            <a:endParaRPr lang="en-US" altLang="ko-KR" sz="1400" dirty="0"/>
          </a:p>
          <a:p>
            <a:r>
              <a:rPr lang="ko-KR" altLang="en-US" sz="1400" dirty="0"/>
              <a:t>더 이상 어렵게 느껴지지 않아요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603DA-CE33-DE50-2688-CEDC77F973CD}"/>
              </a:ext>
            </a:extLst>
          </p:cNvPr>
          <p:cNvSpPr txBox="1"/>
          <p:nvPr/>
        </p:nvSpPr>
        <p:spPr>
          <a:xfrm>
            <a:off x="2130435" y="157166"/>
            <a:ext cx="565731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고민하는 시간도 아껴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드릴게요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수강생들의 </a:t>
            </a:r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생생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수강후기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76CC7-16B5-9277-DA11-E36E680E68D3}"/>
              </a:ext>
            </a:extLst>
          </p:cNvPr>
          <p:cNvSpPr txBox="1"/>
          <p:nvPr/>
        </p:nvSpPr>
        <p:spPr>
          <a:xfrm>
            <a:off x="895547" y="4313971"/>
            <a:ext cx="3845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카타르시스를 느끼게 해주는 </a:t>
            </a:r>
            <a:r>
              <a:rPr lang="ko-KR" altLang="en-US" sz="1400" b="1" dirty="0" err="1"/>
              <a:t>효자손같은</a:t>
            </a:r>
            <a:r>
              <a:rPr lang="ko-KR" altLang="en-US" sz="1400" b="1" dirty="0"/>
              <a:t> 강의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FFA49-BBC7-04F6-B0A3-85428446864C}"/>
              </a:ext>
            </a:extLst>
          </p:cNvPr>
          <p:cNvSpPr txBox="1"/>
          <p:nvPr/>
        </p:nvSpPr>
        <p:spPr>
          <a:xfrm>
            <a:off x="895547" y="4745199"/>
            <a:ext cx="593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재시생들에게는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효자손같은</a:t>
            </a:r>
            <a:r>
              <a:rPr lang="ko-KR" altLang="en-US" sz="1400" dirty="0"/>
              <a:t> 강의입니다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정말 콕 </a:t>
            </a:r>
            <a:r>
              <a:rPr lang="ko-KR" altLang="en-US" sz="1400" dirty="0" err="1"/>
              <a:t>찝어서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설명해주시는데</a:t>
            </a:r>
            <a:r>
              <a:rPr lang="en-US" altLang="ko-KR" sz="1400" dirty="0"/>
              <a:t>, </a:t>
            </a:r>
            <a:r>
              <a:rPr lang="ko-KR" altLang="en-US" sz="1400" dirty="0"/>
              <a:t>궁금했던 부분이라 소름이 돋곤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D852C-81E1-41C7-3E30-D53FEAD89D3F}"/>
              </a:ext>
            </a:extLst>
          </p:cNvPr>
          <p:cNvSpPr txBox="1"/>
          <p:nvPr/>
        </p:nvSpPr>
        <p:spPr>
          <a:xfrm>
            <a:off x="895547" y="5758723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의심을</a:t>
            </a:r>
            <a:r>
              <a:rPr lang="en-US" altLang="ko-KR" sz="1400" b="1" dirty="0"/>
              <a:t>…</a:t>
            </a:r>
            <a:r>
              <a:rPr lang="ko-KR" altLang="en-US" sz="1400" b="1" dirty="0"/>
              <a:t>확신으로</a:t>
            </a:r>
            <a:r>
              <a:rPr lang="en-US" altLang="ko-KR" sz="1400" b="1" dirty="0"/>
              <a:t>…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80C58-5E42-4070-2570-474BB8986143}"/>
              </a:ext>
            </a:extLst>
          </p:cNvPr>
          <p:cNvSpPr txBox="1"/>
          <p:nvPr/>
        </p:nvSpPr>
        <p:spPr>
          <a:xfrm>
            <a:off x="895547" y="6189951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의심했던 나를 반성한다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경찰에서 유명 </a:t>
            </a:r>
            <a:r>
              <a:rPr lang="ko-KR" altLang="en-US" sz="1400" dirty="0" err="1"/>
              <a:t>하신거야</a:t>
            </a:r>
            <a:r>
              <a:rPr lang="ko-KR" altLang="en-US" sz="1400" dirty="0"/>
              <a:t> 이야기 많이 들었으나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법원은 다르겠지 했지만</a:t>
            </a:r>
            <a:r>
              <a:rPr lang="en-US" altLang="ko-KR" sz="1400" dirty="0"/>
              <a:t>,,, </a:t>
            </a:r>
            <a:r>
              <a:rPr lang="ko-KR" altLang="en-US" sz="1400" dirty="0"/>
              <a:t>나의 의심이 한번의 강의로 확신으로 바뀌었다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835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D949345-9DE5-8DA8-A83A-A167E2D31A76}"/>
              </a:ext>
            </a:extLst>
          </p:cNvPr>
          <p:cNvSpPr/>
          <p:nvPr/>
        </p:nvSpPr>
        <p:spPr>
          <a:xfrm>
            <a:off x="4556492" y="4084537"/>
            <a:ext cx="32945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70892"/>
              </p:ext>
            </p:extLst>
          </p:nvPr>
        </p:nvGraphicFramePr>
        <p:xfrm>
          <a:off x="9476174" y="26466"/>
          <a:ext cx="2654423" cy="625867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※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기본적으로 쿠폰 각각 발행 가능하도록 구현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클릭 시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,  1-1 / 1-2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쿠폰 함께 발행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 - 1-1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은 가입 후 최초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1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회만 발급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 -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쿠폰이 발급된 경우 시스템 팝업 노출</a:t>
                      </a:r>
                      <a:br>
                        <a:rPr lang="en-US" altLang="ko-KR" sz="900" spc="-100" baseline="0" dirty="0">
                          <a:latin typeface="+mn-ea"/>
                        </a:rPr>
                      </a:br>
                      <a:r>
                        <a:rPr lang="en-US" altLang="ko-KR" sz="900" spc="-100" baseline="0" dirty="0">
                          <a:latin typeface="+mn-ea"/>
                        </a:rPr>
                        <a:t>   ‘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이미 쿠폰이 발급되었습니다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.’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②번 쿠폰은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2-2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인증하기로 파일 업로드 하면 즉시 발행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※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기본적으로 쿠폰 각각 발행 가능하도록 구현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클릭 시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,  1-1 / 1-2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쿠폰 함께 발행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 - 1-1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은 가입 후 최초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1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회만 발급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 -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쿠폰이 발급된 경우 시스템 팝업 노출</a:t>
                      </a:r>
                      <a:br>
                        <a:rPr lang="en-US" altLang="ko-KR" sz="900" spc="-100" baseline="0" dirty="0">
                          <a:latin typeface="+mn-ea"/>
                        </a:rPr>
                      </a:br>
                      <a:r>
                        <a:rPr lang="en-US" altLang="ko-KR" sz="900" spc="-100" baseline="0" dirty="0">
                          <a:latin typeface="+mn-ea"/>
                        </a:rPr>
                        <a:t>   ‘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이미 쿠폰이 발급되었습니다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.’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②번 쿠폰은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2-2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인증하기로 파일 업로드 하면 즉시 발행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■ 쿠폰코드 </a:t>
                      </a:r>
                      <a:r>
                        <a:rPr lang="en-US" altLang="ko-KR" sz="800" dirty="0"/>
                        <a:t> </a:t>
                      </a:r>
                    </a:p>
                    <a:p>
                      <a:pPr algn="l"/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신규가입 </a:t>
                      </a:r>
                      <a:r>
                        <a:rPr lang="en-US" altLang="ko-KR" sz="900" dirty="0"/>
                        <a:t>30% </a:t>
                      </a:r>
                      <a:r>
                        <a:rPr lang="ko-KR" altLang="en-US" sz="900" dirty="0"/>
                        <a:t>할인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C2302565815807</a:t>
                      </a:r>
                    </a:p>
                    <a:p>
                      <a:pPr algn="l"/>
                      <a:endParaRPr lang="en-US" altLang="ko-KR" sz="900" dirty="0"/>
                    </a:p>
                    <a:p>
                      <a:pPr algn="l"/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교정직 공무원 프리패스 </a:t>
                      </a:r>
                      <a:r>
                        <a:rPr lang="en-US" altLang="ko-KR" sz="900" dirty="0"/>
                        <a:t>30% </a:t>
                      </a:r>
                      <a:r>
                        <a:rPr lang="ko-KR" altLang="en-US" sz="900" dirty="0"/>
                        <a:t>쿠폰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C2302565876830</a:t>
                      </a:r>
                    </a:p>
                    <a:p>
                      <a:pPr algn="l"/>
                      <a:endParaRPr lang="en-US" altLang="ko-KR" sz="900" dirty="0"/>
                    </a:p>
                    <a:p>
                      <a:pPr algn="l"/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타사 환승 </a:t>
                      </a:r>
                      <a:r>
                        <a:rPr lang="en-US" altLang="ko-KR" sz="900" dirty="0"/>
                        <a:t>35% </a:t>
                      </a:r>
                      <a:r>
                        <a:rPr lang="ko-KR" altLang="en-US" sz="900" dirty="0"/>
                        <a:t>할인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C2302565862270</a:t>
                      </a:r>
                      <a:endParaRPr lang="en-US" altLang="ko-KR" sz="9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484CD0-8B41-6357-B2AA-6869C6AC7DE9}"/>
              </a:ext>
            </a:extLst>
          </p:cNvPr>
          <p:cNvSpPr txBox="1"/>
          <p:nvPr/>
        </p:nvSpPr>
        <p:spPr>
          <a:xfrm>
            <a:off x="1663071" y="342155"/>
            <a:ext cx="6444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특별히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지금 이 글을 보고 계신 회원님에게</a:t>
            </a:r>
            <a:endParaRPr lang="en-US" altLang="ko-KR" sz="2400" b="1" dirty="0"/>
          </a:p>
          <a:p>
            <a:pPr algn="ctr"/>
            <a:r>
              <a:rPr lang="ko-KR" altLang="en-US" sz="28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더 많은 혜택</a:t>
            </a:r>
            <a:r>
              <a:rPr lang="ko-KR" altLang="en-US" sz="2400" b="1" dirty="0"/>
              <a:t>을 제공 해 드리겠습니다</a:t>
            </a:r>
            <a:r>
              <a:rPr lang="en-US" altLang="ko-KR" sz="2400" b="1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96F8ED-ABD0-579A-65B1-DF3BF7163542}"/>
              </a:ext>
            </a:extLst>
          </p:cNvPr>
          <p:cNvSpPr/>
          <p:nvPr/>
        </p:nvSpPr>
        <p:spPr>
          <a:xfrm>
            <a:off x="1180896" y="2291106"/>
            <a:ext cx="3289955" cy="1482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신규 가입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30% </a:t>
            </a:r>
            <a:r>
              <a:rPr lang="ko-KR" altLang="en-US" b="1" dirty="0">
                <a:solidFill>
                  <a:schemeClr val="bg1"/>
                </a:solidFill>
              </a:rPr>
              <a:t>할인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0085D-E414-5C69-8B1F-A7E0E8BB8875}"/>
              </a:ext>
            </a:extLst>
          </p:cNvPr>
          <p:cNvSpPr/>
          <p:nvPr/>
        </p:nvSpPr>
        <p:spPr>
          <a:xfrm>
            <a:off x="3063240" y="4795039"/>
            <a:ext cx="3289955" cy="1482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타사 환승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35% </a:t>
            </a:r>
            <a:r>
              <a:rPr lang="ko-KR" altLang="en-US" b="1" dirty="0">
                <a:solidFill>
                  <a:schemeClr val="bg1"/>
                </a:solidFill>
              </a:rPr>
              <a:t>할인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4D0F1-E20F-51C0-B2F1-E71D7819D5CB}"/>
              </a:ext>
            </a:extLst>
          </p:cNvPr>
          <p:cNvSpPr/>
          <p:nvPr/>
        </p:nvSpPr>
        <p:spPr>
          <a:xfrm>
            <a:off x="5007239" y="2291106"/>
            <a:ext cx="3289955" cy="14828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ko-KR" altLang="en-US" b="1" dirty="0">
                <a:solidFill>
                  <a:schemeClr val="bg1"/>
                </a:solidFill>
              </a:rPr>
              <a:t>급 교정직 공무원 프리패스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30%</a:t>
            </a:r>
            <a:r>
              <a:rPr lang="ko-KR" altLang="en-US" b="1" dirty="0">
                <a:solidFill>
                  <a:schemeClr val="bg1"/>
                </a:solidFill>
              </a:rPr>
              <a:t>쿠폰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8E733-9EAF-A7B6-4B34-FDC800C3A601}"/>
              </a:ext>
            </a:extLst>
          </p:cNvPr>
          <p:cNvSpPr txBox="1"/>
          <p:nvPr/>
        </p:nvSpPr>
        <p:spPr>
          <a:xfrm>
            <a:off x="3913632" y="169363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/>
              <a:t>한번에 쿠폰 모두 받기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EC032D-EE12-AAC3-88D7-72EF6A008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63240" y="1283414"/>
            <a:ext cx="947928" cy="947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ECABF6-6A2A-6F4F-71D0-4D91BDE4DC61}"/>
              </a:ext>
            </a:extLst>
          </p:cNvPr>
          <p:cNvSpPr txBox="1"/>
          <p:nvPr/>
        </p:nvSpPr>
        <p:spPr>
          <a:xfrm>
            <a:off x="3413632" y="5897041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u="sng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타사 수강 인증하면 쿠폰 지급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1474620-E748-AA6A-5C3F-FA3D1C03A921}"/>
              </a:ext>
            </a:extLst>
          </p:cNvPr>
          <p:cNvSpPr/>
          <p:nvPr/>
        </p:nvSpPr>
        <p:spPr>
          <a:xfrm>
            <a:off x="6209974" y="4661707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306FFA-9010-8B54-77F0-B8633A17AEC4}"/>
              </a:ext>
            </a:extLst>
          </p:cNvPr>
          <p:cNvSpPr/>
          <p:nvPr/>
        </p:nvSpPr>
        <p:spPr>
          <a:xfrm>
            <a:off x="6209975" y="1474342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7E79A2-12BD-B1AB-6D6D-58796EBE76DD}"/>
              </a:ext>
            </a:extLst>
          </p:cNvPr>
          <p:cNvGrpSpPr/>
          <p:nvPr/>
        </p:nvGrpSpPr>
        <p:grpSpPr>
          <a:xfrm>
            <a:off x="914637" y="2098272"/>
            <a:ext cx="532518" cy="387500"/>
            <a:chOff x="914637" y="2344125"/>
            <a:chExt cx="532518" cy="3875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82A848-C800-18CD-5C9A-BC802399FBC7}"/>
                </a:ext>
              </a:extLst>
            </p:cNvPr>
            <p:cNvSpPr/>
            <p:nvPr/>
          </p:nvSpPr>
          <p:spPr>
            <a:xfrm>
              <a:off x="1006500" y="2344125"/>
              <a:ext cx="348792" cy="38566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/>
                <a:t>1-1</a:t>
              </a:r>
              <a:endParaRPr lang="ko-KR" altLang="en-US" sz="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1848A2-5062-1F73-4315-0AD164484191}"/>
                </a:ext>
              </a:extLst>
            </p:cNvPr>
            <p:cNvSpPr txBox="1"/>
            <p:nvPr/>
          </p:nvSpPr>
          <p:spPr>
            <a:xfrm>
              <a:off x="914637" y="236229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1-1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910034-D9E0-84DA-052F-6F00502632D6}"/>
              </a:ext>
            </a:extLst>
          </p:cNvPr>
          <p:cNvGrpSpPr/>
          <p:nvPr/>
        </p:nvGrpSpPr>
        <p:grpSpPr>
          <a:xfrm>
            <a:off x="4794082" y="2098272"/>
            <a:ext cx="532518" cy="387500"/>
            <a:chOff x="914637" y="2344125"/>
            <a:chExt cx="532518" cy="3875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F3B75F0-22F4-C167-0AE7-446AFE630977}"/>
                </a:ext>
              </a:extLst>
            </p:cNvPr>
            <p:cNvSpPr/>
            <p:nvPr/>
          </p:nvSpPr>
          <p:spPr>
            <a:xfrm>
              <a:off x="1006500" y="2344125"/>
              <a:ext cx="348792" cy="38566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/>
                <a:t>1-1</a:t>
              </a:r>
              <a:endParaRPr lang="ko-KR" altLang="en-US" sz="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180C40-5766-93C4-4919-CB75C404F8BF}"/>
                </a:ext>
              </a:extLst>
            </p:cNvPr>
            <p:cNvSpPr txBox="1"/>
            <p:nvPr/>
          </p:nvSpPr>
          <p:spPr>
            <a:xfrm>
              <a:off x="914637" y="236229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1-2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C27911-19C1-A096-7621-354D9EAF1BE2}"/>
              </a:ext>
            </a:extLst>
          </p:cNvPr>
          <p:cNvGrpSpPr/>
          <p:nvPr/>
        </p:nvGrpSpPr>
        <p:grpSpPr>
          <a:xfrm>
            <a:off x="3063239" y="5793666"/>
            <a:ext cx="532518" cy="387500"/>
            <a:chOff x="914637" y="2344125"/>
            <a:chExt cx="532518" cy="3875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B93A4D9-9C18-274D-DFD0-21D9F3B16EFE}"/>
                </a:ext>
              </a:extLst>
            </p:cNvPr>
            <p:cNvSpPr/>
            <p:nvPr/>
          </p:nvSpPr>
          <p:spPr>
            <a:xfrm>
              <a:off x="1006500" y="2344125"/>
              <a:ext cx="348792" cy="38566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/>
                <a:t>1-1</a:t>
              </a:r>
              <a:endParaRPr lang="ko-KR" altLang="en-US" sz="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109C51-9FC5-3AD6-0DC4-11F98F9AE4C8}"/>
                </a:ext>
              </a:extLst>
            </p:cNvPr>
            <p:cNvSpPr txBox="1"/>
            <p:nvPr/>
          </p:nvSpPr>
          <p:spPr>
            <a:xfrm>
              <a:off x="914637" y="236229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2-2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3E01FA-2D07-1B2E-A2B1-52C0AD316E55}"/>
              </a:ext>
            </a:extLst>
          </p:cNvPr>
          <p:cNvSpPr txBox="1"/>
          <p:nvPr/>
        </p:nvSpPr>
        <p:spPr>
          <a:xfrm>
            <a:off x="4847972" y="3766888"/>
            <a:ext cx="3659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※ 9</a:t>
            </a:r>
            <a:r>
              <a:rPr lang="ko-KR" altLang="en-US" sz="1050" dirty="0"/>
              <a:t>급 공무원 프리패스는 </a:t>
            </a:r>
            <a:r>
              <a:rPr lang="en-US" altLang="ko-KR" sz="1050" dirty="0"/>
              <a:t>2</a:t>
            </a:r>
            <a:r>
              <a:rPr lang="ko-KR" altLang="en-US" sz="1050" dirty="0"/>
              <a:t>월 중으로 오픈 될 계획입니다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FF1E23-5CE4-B0E9-5A57-AA3793E58B4C}"/>
              </a:ext>
            </a:extLst>
          </p:cNvPr>
          <p:cNvSpPr txBox="1"/>
          <p:nvPr/>
        </p:nvSpPr>
        <p:spPr>
          <a:xfrm>
            <a:off x="2964094" y="6312327"/>
            <a:ext cx="36679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부정확한 인증자료 업데이트 시 추후 발급 취소 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※ </a:t>
            </a:r>
            <a:r>
              <a:rPr lang="ko-KR" altLang="en-US" sz="1050" dirty="0"/>
              <a:t>무료 수강내역은 해당되지 않습니다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8" name="십자형 17">
            <a:extLst>
              <a:ext uri="{FF2B5EF4-FFF2-40B4-BE49-F238E27FC236}">
                <a16:creationId xmlns:a16="http://schemas.microsoft.com/office/drawing/2014/main" id="{58E141D0-9699-1425-9D7B-554875835709}"/>
              </a:ext>
            </a:extLst>
          </p:cNvPr>
          <p:cNvSpPr/>
          <p:nvPr/>
        </p:nvSpPr>
        <p:spPr>
          <a:xfrm>
            <a:off x="4556492" y="4084537"/>
            <a:ext cx="329453" cy="369332"/>
          </a:xfrm>
          <a:prstGeom prst="plus">
            <a:avLst>
              <a:gd name="adj" fmla="val 355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433A4-0346-368E-7B61-509A9FBAAF1F}"/>
              </a:ext>
            </a:extLst>
          </p:cNvPr>
          <p:cNvSpPr txBox="1"/>
          <p:nvPr/>
        </p:nvSpPr>
        <p:spPr>
          <a:xfrm>
            <a:off x="4327044" y="44628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추가혜택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5195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43644"/>
              </p:ext>
            </p:extLst>
          </p:nvPr>
        </p:nvGraphicFramePr>
        <p:xfrm>
          <a:off x="9476174" y="26466"/>
          <a:ext cx="2654423" cy="488707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상품코드 </a:t>
                      </a:r>
                      <a:r>
                        <a:rPr lang="en-US" altLang="ko-KR" sz="800" dirty="0"/>
                        <a:t>: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20D1DC-87AE-BD2C-529D-184C6965DE97}"/>
              </a:ext>
            </a:extLst>
          </p:cNvPr>
          <p:cNvSpPr txBox="1"/>
          <p:nvPr/>
        </p:nvSpPr>
        <p:spPr>
          <a:xfrm>
            <a:off x="518474" y="650449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상상해보세요</a:t>
            </a:r>
            <a:endParaRPr lang="en-US" altLang="ko-KR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나의 미래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7D28C-A246-5B50-7672-5A4B6FF32CD3}"/>
              </a:ext>
            </a:extLst>
          </p:cNvPr>
          <p:cNvSpPr txBox="1"/>
          <p:nvPr/>
        </p:nvSpPr>
        <p:spPr>
          <a:xfrm>
            <a:off x="518474" y="2093049"/>
            <a:ext cx="2470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미래인재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교정직 특채패스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/>
              <a:t> 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딱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두과목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초압축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커리큘럼타고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학습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170" name="Picture 2" descr="무료 벡터 젊은 사람들이 점프">
            <a:hlinkClick r:id="rId3"/>
            <a:extLst>
              <a:ext uri="{FF2B5EF4-FFF2-40B4-BE49-F238E27FC236}">
                <a16:creationId xmlns:a16="http://schemas.microsoft.com/office/drawing/2014/main" id="{660036CD-90CA-ED75-16F5-26033BF61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2"/>
          <a:stretch/>
        </p:blipFill>
        <p:spPr bwMode="auto">
          <a:xfrm>
            <a:off x="3262218" y="1332099"/>
            <a:ext cx="5995917" cy="3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벡터 가정 개념에서 거리 및 e 러닝 교육">
            <a:hlinkClick r:id="rId5"/>
            <a:extLst>
              <a:ext uri="{FF2B5EF4-FFF2-40B4-BE49-F238E27FC236}">
                <a16:creationId xmlns:a16="http://schemas.microsoft.com/office/drawing/2014/main" id="{6B6F2E27-5E87-74F2-B231-6CF2A189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2" y="3942442"/>
            <a:ext cx="1730315" cy="1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8DFDD8-FBD5-B134-114A-322239909383}"/>
              </a:ext>
            </a:extLst>
          </p:cNvPr>
          <p:cNvSpPr/>
          <p:nvPr/>
        </p:nvSpPr>
        <p:spPr>
          <a:xfrm>
            <a:off x="2688336" y="5353907"/>
            <a:ext cx="4480560" cy="1014809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3A936-CA10-2B72-4DAA-4B8AD1538EDE}"/>
              </a:ext>
            </a:extLst>
          </p:cNvPr>
          <p:cNvSpPr txBox="1"/>
          <p:nvPr/>
        </p:nvSpPr>
        <p:spPr>
          <a:xfrm>
            <a:off x="2995234" y="5534823"/>
            <a:ext cx="38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만원대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 특채 패스로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r"/>
            <a:r>
              <a:rPr lang="ko-KR" altLang="en-US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하러 가기 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660244A-A401-FBA5-813E-3165AE920916}"/>
              </a:ext>
            </a:extLst>
          </p:cNvPr>
          <p:cNvSpPr/>
          <p:nvPr/>
        </p:nvSpPr>
        <p:spPr>
          <a:xfrm>
            <a:off x="3367331" y="952087"/>
            <a:ext cx="5835647" cy="4142977"/>
          </a:xfrm>
          <a:prstGeom prst="wedgeRectCallout">
            <a:avLst>
              <a:gd name="adj1" fmla="val -62275"/>
              <a:gd name="adj2" fmla="val 3339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4A64D-6500-5B52-A7A9-34DE5DF8C52B}"/>
              </a:ext>
            </a:extLst>
          </p:cNvPr>
          <p:cNvSpPr txBox="1"/>
          <p:nvPr/>
        </p:nvSpPr>
        <p:spPr>
          <a:xfrm>
            <a:off x="4257195" y="800803"/>
            <a:ext cx="36776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엄마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 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 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</a:t>
            </a:r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급 공무원 합격 했어</a:t>
            </a:r>
            <a:r>
              <a:rPr lang="en-US" altLang="ko-KR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!!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3147E-745F-DC1B-1FDE-0F539892967B}"/>
              </a:ext>
            </a:extLst>
          </p:cNvPr>
          <p:cNvSpPr txBox="1"/>
          <p:nvPr/>
        </p:nvSpPr>
        <p:spPr>
          <a:xfrm>
            <a:off x="2989022" y="5776714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B65400-A46A-9953-48CB-75B44A3BDEED}"/>
              </a:ext>
            </a:extLst>
          </p:cNvPr>
          <p:cNvSpPr/>
          <p:nvPr/>
        </p:nvSpPr>
        <p:spPr>
          <a:xfrm>
            <a:off x="6729007" y="5218100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50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D1A20-C9E7-14C3-5F9B-0899AA8BC815}"/>
              </a:ext>
            </a:extLst>
          </p:cNvPr>
          <p:cNvSpPr txBox="1"/>
          <p:nvPr/>
        </p:nvSpPr>
        <p:spPr>
          <a:xfrm>
            <a:off x="2109125" y="739383"/>
            <a:ext cx="5619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8000">
                <a:latin typeface="Rix이누아리두리 Regular" panose="00000500000000000000" pitchFamily="2" charset="-127"/>
                <a:ea typeface="Rix이누아리두리 Regular" panose="00000500000000000000" pitchFamily="2" charset="-127"/>
              </a:defRPr>
            </a:lvl1pPr>
          </a:lstStyle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미래인재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교정특채를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업로드하면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스타벅스 커피를 드립니다</a:t>
            </a:r>
            <a:r>
              <a:rPr lang="en-US" altLang="ko-KR" sz="20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DFCD03-C6A7-4C5F-26C9-A9F597D57711}"/>
              </a:ext>
            </a:extLst>
          </p:cNvPr>
          <p:cNvSpPr/>
          <p:nvPr/>
        </p:nvSpPr>
        <p:spPr>
          <a:xfrm>
            <a:off x="3614396" y="205048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70811-3FF3-7F09-3337-755655504241}"/>
              </a:ext>
            </a:extLst>
          </p:cNvPr>
          <p:cNvSpPr txBox="1"/>
          <p:nvPr/>
        </p:nvSpPr>
        <p:spPr>
          <a:xfrm>
            <a:off x="3614396" y="264419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SNS </a:t>
            </a:r>
            <a:r>
              <a:rPr lang="ko-KR" altLang="en-US" dirty="0">
                <a:solidFill>
                  <a:schemeClr val="bg1"/>
                </a:solidFill>
              </a:rPr>
              <a:t>소문내기 </a:t>
            </a:r>
            <a:r>
              <a:rPr lang="en-US" altLang="ko-KR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3DE26C-3053-60A0-52C2-5A89871F2D83}"/>
              </a:ext>
            </a:extLst>
          </p:cNvPr>
          <p:cNvSpPr/>
          <p:nvPr/>
        </p:nvSpPr>
        <p:spPr>
          <a:xfrm>
            <a:off x="1644908" y="3466409"/>
            <a:ext cx="6218547" cy="1097756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2B6C-7111-D1F4-9D17-8E7C5BFF2029}"/>
              </a:ext>
            </a:extLst>
          </p:cNvPr>
          <p:cNvSpPr txBox="1"/>
          <p:nvPr/>
        </p:nvSpPr>
        <p:spPr>
          <a:xfrm rot="20256824">
            <a:off x="1727331" y="1648426"/>
            <a:ext cx="15455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미래인재는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밤새 열공하는 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수험생들을 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응원합니다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36B5B-389B-A45B-B9ED-A421B32EF33E}"/>
              </a:ext>
            </a:extLst>
          </p:cNvPr>
          <p:cNvSpPr txBox="1"/>
          <p:nvPr/>
        </p:nvSpPr>
        <p:spPr>
          <a:xfrm>
            <a:off x="1644908" y="4018526"/>
            <a:ext cx="6218547" cy="5757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이벤트 기간 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ㅣ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2023.02.08(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~ 2023.02.17(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당첨자 발표 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ㅣ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2023.02.22(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),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미래인재고시학원 홈페이지 내 공지사항 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별: 꼭짓점 16개 7">
            <a:extLst>
              <a:ext uri="{FF2B5EF4-FFF2-40B4-BE49-F238E27FC236}">
                <a16:creationId xmlns:a16="http://schemas.microsoft.com/office/drawing/2014/main" id="{78A50251-3BE2-2650-A6DF-7C3E4A01CFD2}"/>
              </a:ext>
            </a:extLst>
          </p:cNvPr>
          <p:cNvSpPr/>
          <p:nvPr/>
        </p:nvSpPr>
        <p:spPr>
          <a:xfrm rot="20106174">
            <a:off x="6209558" y="2786347"/>
            <a:ext cx="913110" cy="913110"/>
          </a:xfrm>
          <a:prstGeom prst="star16">
            <a:avLst>
              <a:gd name="adj" fmla="val 44774"/>
            </a:avLst>
          </a:prstGeom>
          <a:solidFill>
            <a:srgbClr val="FFFF00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AE2DA-1D40-76EA-799C-6EF22E3C23A3}"/>
              </a:ext>
            </a:extLst>
          </p:cNvPr>
          <p:cNvSpPr txBox="1"/>
          <p:nvPr/>
        </p:nvSpPr>
        <p:spPr>
          <a:xfrm rot="20006310">
            <a:off x="6269885" y="2875742"/>
            <a:ext cx="803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추첨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" name="Picture 8" descr="인물 일러스트2">
            <a:extLst>
              <a:ext uri="{FF2B5EF4-FFF2-40B4-BE49-F238E27FC236}">
                <a16:creationId xmlns:a16="http://schemas.microsoft.com/office/drawing/2014/main" id="{407455F1-9995-DC24-7DD8-505B59A0D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7" b="96074" l="10000" r="90000">
                        <a14:foregroundMark x1="37200" y1="92769" x2="58200" y2="90496"/>
                        <a14:foregroundMark x1="58200" y1="90496" x2="60600" y2="96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6" r="16947"/>
          <a:stretch/>
        </p:blipFill>
        <p:spPr bwMode="auto">
          <a:xfrm>
            <a:off x="2447185" y="1468159"/>
            <a:ext cx="1466081" cy="20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34241-37DC-BAA4-03E5-1E702745706F}"/>
              </a:ext>
            </a:extLst>
          </p:cNvPr>
          <p:cNvSpPr txBox="1"/>
          <p:nvPr/>
        </p:nvSpPr>
        <p:spPr>
          <a:xfrm>
            <a:off x="1204584" y="5025873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98627-DF80-3D17-C9C0-4D85B7FFDCCB}"/>
              </a:ext>
            </a:extLst>
          </p:cNvPr>
          <p:cNvSpPr txBox="1"/>
          <p:nvPr/>
        </p:nvSpPr>
        <p:spPr>
          <a:xfrm>
            <a:off x="3746732" y="5288120"/>
            <a:ext cx="2164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개인 </a:t>
            </a:r>
            <a:r>
              <a:rPr lang="ko-KR" altLang="en-US" sz="1000" dirty="0" err="1">
                <a:latin typeface="+mn-ea"/>
              </a:rPr>
              <a:t>인스타그램에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다운로드한 이미지와 함께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전체공개로 글을 작성해주세요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1B9B3-C8D4-D4B9-6429-9E89EE3E8AD4}"/>
              </a:ext>
            </a:extLst>
          </p:cNvPr>
          <p:cNvSpPr txBox="1"/>
          <p:nvPr/>
        </p:nvSpPr>
        <p:spPr>
          <a:xfrm>
            <a:off x="3780949" y="5025873"/>
            <a:ext cx="212427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21D2E-1ECE-637D-B278-8DF41A43FED4}"/>
              </a:ext>
            </a:extLst>
          </p:cNvPr>
          <p:cNvSpPr txBox="1"/>
          <p:nvPr/>
        </p:nvSpPr>
        <p:spPr>
          <a:xfrm>
            <a:off x="6323097" y="5025873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1F30CB-0BF1-9729-2E4B-B24012D17505}"/>
              </a:ext>
            </a:extLst>
          </p:cNvPr>
          <p:cNvSpPr txBox="1"/>
          <p:nvPr/>
        </p:nvSpPr>
        <p:spPr>
          <a:xfrm>
            <a:off x="6362752" y="5288120"/>
            <a:ext cx="208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URL </a:t>
            </a:r>
            <a:r>
              <a:rPr lang="ko-KR" altLang="en-US" sz="1000" dirty="0">
                <a:latin typeface="+mn-ea"/>
              </a:rPr>
              <a:t>인증 칸에 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작성한 글을 인증해주세요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307009-375B-1AD8-22F4-78C2A1B8F3BD}"/>
              </a:ext>
            </a:extLst>
          </p:cNvPr>
          <p:cNvSpPr/>
          <p:nvPr/>
        </p:nvSpPr>
        <p:spPr>
          <a:xfrm>
            <a:off x="1190580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4E7A40-096E-12CA-7090-EEC3E2A13BC1}"/>
              </a:ext>
            </a:extLst>
          </p:cNvPr>
          <p:cNvSpPr/>
          <p:nvPr/>
        </p:nvSpPr>
        <p:spPr>
          <a:xfrm>
            <a:off x="3746733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840CF8-33B5-EABC-C02E-C0393D7BF52A}"/>
              </a:ext>
            </a:extLst>
          </p:cNvPr>
          <p:cNvSpPr/>
          <p:nvPr/>
        </p:nvSpPr>
        <p:spPr>
          <a:xfrm>
            <a:off x="6323097" y="4931999"/>
            <a:ext cx="2164703" cy="9101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22" name="Picture 2" descr="Arrow Icon 5456797">
            <a:extLst>
              <a:ext uri="{FF2B5EF4-FFF2-40B4-BE49-F238E27FC236}">
                <a16:creationId xmlns:a16="http://schemas.microsoft.com/office/drawing/2014/main" id="{32F12BFF-96D6-C52C-302D-5D966373D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3424063" y="5256256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rrow Icon 5456797">
            <a:extLst>
              <a:ext uri="{FF2B5EF4-FFF2-40B4-BE49-F238E27FC236}">
                <a16:creationId xmlns:a16="http://schemas.microsoft.com/office/drawing/2014/main" id="{C7D1FAD9-6669-F0B5-4214-4E1FABDAC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6005867" y="5256256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9C3B5D-5DC6-CBD5-0D3D-FE7CCE32F512}"/>
              </a:ext>
            </a:extLst>
          </p:cNvPr>
          <p:cNvSpPr txBox="1"/>
          <p:nvPr/>
        </p:nvSpPr>
        <p:spPr>
          <a:xfrm>
            <a:off x="1184365" y="6033594"/>
            <a:ext cx="7303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필수태그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미래인재고시학원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교정 특채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무도 특채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신광은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정통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공시생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공무원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9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급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교정직 공무원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#9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급 공무원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#2023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공무원 합격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합격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형사소송법개론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교정학개론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B664A-948C-0DE1-5B33-3630D3832DA5}"/>
              </a:ext>
            </a:extLst>
          </p:cNvPr>
          <p:cNvSpPr txBox="1"/>
          <p:nvPr/>
        </p:nvSpPr>
        <p:spPr>
          <a:xfrm>
            <a:off x="1197036" y="5813484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게시글 전체공개 필수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EBC7A7-18AF-8AB5-37EB-F384BBAE3D71}"/>
              </a:ext>
            </a:extLst>
          </p:cNvPr>
          <p:cNvSpPr txBox="1"/>
          <p:nvPr/>
        </p:nvSpPr>
        <p:spPr>
          <a:xfrm>
            <a:off x="1184365" y="5288120"/>
            <a:ext cx="2164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소문내기 이미지를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다운로드 해주세요</a:t>
            </a:r>
            <a:r>
              <a:rPr lang="en-US" altLang="ko-KR" sz="1000" dirty="0">
                <a:latin typeface="+mn-ea"/>
              </a:rPr>
              <a:t>.</a:t>
            </a:r>
            <a:r>
              <a:rPr lang="ko-KR" altLang="en-US" sz="1000" dirty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5C0690-8824-995C-F74C-6CE96A7A1E1D}"/>
              </a:ext>
            </a:extLst>
          </p:cNvPr>
          <p:cNvSpPr/>
          <p:nvPr/>
        </p:nvSpPr>
        <p:spPr>
          <a:xfrm>
            <a:off x="1184365" y="6449350"/>
            <a:ext cx="3566232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B908D9-9CE5-6108-B87D-D7C096E7AB19}"/>
              </a:ext>
            </a:extLst>
          </p:cNvPr>
          <p:cNvSpPr txBox="1"/>
          <p:nvPr/>
        </p:nvSpPr>
        <p:spPr>
          <a:xfrm>
            <a:off x="1595596" y="6546348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소문내기 이미지 저장하기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F28E0-C2B0-9EEF-53A7-7D6F1BCCFD29}"/>
              </a:ext>
            </a:extLst>
          </p:cNvPr>
          <p:cNvSpPr/>
          <p:nvPr/>
        </p:nvSpPr>
        <p:spPr>
          <a:xfrm>
            <a:off x="4921568" y="6455232"/>
            <a:ext cx="3566232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D2D49-E189-A4E8-35CB-A0A5046D8132}"/>
              </a:ext>
            </a:extLst>
          </p:cNvPr>
          <p:cNvSpPr txBox="1"/>
          <p:nvPr/>
        </p:nvSpPr>
        <p:spPr>
          <a:xfrm>
            <a:off x="5332799" y="6552230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인스타그램 바로가기</a:t>
            </a:r>
          </a:p>
        </p:txBody>
      </p:sp>
      <p:pic>
        <p:nvPicPr>
          <p:cNvPr id="31" name="Picture 2" descr="인스 타 그램 로고 PNG 이미지 | PNGWing">
            <a:extLst>
              <a:ext uri="{FF2B5EF4-FFF2-40B4-BE49-F238E27FC236}">
                <a16:creationId xmlns:a16="http://schemas.microsoft.com/office/drawing/2014/main" id="{857DFEF2-3FF4-4D87-9202-7E5EC96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3" b="91944" l="10000" r="90000">
                        <a14:foregroundMark x1="39457" y1="12778" x2="80435" y2="15694"/>
                        <a14:foregroundMark x1="32174" y1="42639" x2="30435" y2="68056"/>
                        <a14:foregroundMark x1="51087" y1="45694" x2="50652" y2="56111"/>
                        <a14:foregroundMark x1="39348" y1="7500" x2="72935" y2="7222"/>
                        <a14:foregroundMark x1="72935" y1="7222" x2="72935" y2="7222"/>
                        <a14:foregroundMark x1="25109" y1="86806" x2="58696" y2="91944"/>
                        <a14:foregroundMark x1="58696" y1="91944" x2="66304" y2="90556"/>
                        <a14:backgroundMark x1="64239" y1="29583" x2="64457" y2="33611"/>
                        <a14:backgroundMark x1="64022" y1="32222" x2="6402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94" y="6499739"/>
            <a:ext cx="443559" cy="3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Download Icon 711090">
            <a:extLst>
              <a:ext uri="{FF2B5EF4-FFF2-40B4-BE49-F238E27FC236}">
                <a16:creationId xmlns:a16="http://schemas.microsoft.com/office/drawing/2014/main" id="{3E4DEE27-1B2E-3293-03BA-D527AEF5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23" y="6443626"/>
            <a:ext cx="447913" cy="4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0675CAB9-A179-FAD4-3857-B8E73859748A}"/>
              </a:ext>
            </a:extLst>
          </p:cNvPr>
          <p:cNvSpPr/>
          <p:nvPr/>
        </p:nvSpPr>
        <p:spPr>
          <a:xfrm>
            <a:off x="1914670" y="657758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/>
              <a:t>1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12AF17-91D6-5A23-BD5F-DEE737F1127E}"/>
              </a:ext>
            </a:extLst>
          </p:cNvPr>
          <p:cNvSpPr/>
          <p:nvPr/>
        </p:nvSpPr>
        <p:spPr>
          <a:xfrm>
            <a:off x="5857920" y="66036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CB5154C-A2BC-596C-75B7-EDAE6CDFB90D}"/>
              </a:ext>
            </a:extLst>
          </p:cNvPr>
          <p:cNvCxnSpPr>
            <a:cxnSpLocks/>
          </p:cNvCxnSpPr>
          <p:nvPr/>
        </p:nvCxnSpPr>
        <p:spPr>
          <a:xfrm>
            <a:off x="1445453" y="4762705"/>
            <a:ext cx="69722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69C746-A1E9-82E0-7BB6-D8072BFB0B09}"/>
              </a:ext>
            </a:extLst>
          </p:cNvPr>
          <p:cNvSpPr/>
          <p:nvPr/>
        </p:nvSpPr>
        <p:spPr>
          <a:xfrm>
            <a:off x="4275489" y="4617479"/>
            <a:ext cx="1103191" cy="29045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EE32C8-0204-7C22-8355-296147B9DA3F}"/>
              </a:ext>
            </a:extLst>
          </p:cNvPr>
          <p:cNvSpPr txBox="1"/>
          <p:nvPr/>
        </p:nvSpPr>
        <p:spPr>
          <a:xfrm>
            <a:off x="4369971" y="4624206"/>
            <a:ext cx="91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참여 방법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365D3E0-3E97-83E7-9A16-88195DB5D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33897"/>
              </p:ext>
            </p:extLst>
          </p:nvPr>
        </p:nvGraphicFramePr>
        <p:xfrm>
          <a:off x="9476174" y="26466"/>
          <a:ext cx="2654423" cy="560853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소문내기 이미지는 별도 제작 필요합니다</a:t>
                      </a:r>
                      <a:r>
                        <a:rPr lang="en-US" altLang="ko-KR" sz="9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① 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클릭시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13p 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이미지 자동 </a:t>
                      </a:r>
                      <a:r>
                        <a:rPr lang="ko-KR" altLang="en-US" sz="9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다운로드되도록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연결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solidFill>
                            <a:schemeClr val="tx1"/>
                          </a:solidFill>
                          <a:latin typeface="+mn-ea"/>
                        </a:rPr>
                        <a:t>②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클릭시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아래 인스타그램 링크로 </a:t>
                      </a:r>
                      <a:r>
                        <a:rPr lang="ko-KR" altLang="en-US" sz="900" b="1" spc="0" dirty="0" err="1">
                          <a:solidFill>
                            <a:schemeClr val="tx1"/>
                          </a:solidFill>
                          <a:latin typeface="+mn-ea"/>
                        </a:rPr>
                        <a:t>새창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 열기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https://www.instagram.com/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③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 err="1">
                          <a:latin typeface="+mn-ea"/>
                        </a:rPr>
                        <a:t>필수태그틑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텍스트 처리 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pic>
        <p:nvPicPr>
          <p:cNvPr id="2050" name="Picture 2" descr="스타벅스 커피 이미지">
            <a:extLst>
              <a:ext uri="{FF2B5EF4-FFF2-40B4-BE49-F238E27FC236}">
                <a16:creationId xmlns:a16="http://schemas.microsoft.com/office/drawing/2014/main" id="{9630CDD0-E61C-628C-2660-3E9265A2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93" y="1609708"/>
            <a:ext cx="1493686" cy="2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스타벅스 커피 이미지">
            <a:extLst>
              <a:ext uri="{FF2B5EF4-FFF2-40B4-BE49-F238E27FC236}">
                <a16:creationId xmlns:a16="http://schemas.microsoft.com/office/drawing/2014/main" id="{AFE429BB-424A-8AE4-2113-4F9101AC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53" y="1616759"/>
            <a:ext cx="1493686" cy="2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F0957A9D-19C2-E3EF-10FF-FB15083DC317}"/>
              </a:ext>
            </a:extLst>
          </p:cNvPr>
          <p:cNvSpPr/>
          <p:nvPr/>
        </p:nvSpPr>
        <p:spPr>
          <a:xfrm>
            <a:off x="980720" y="6035914"/>
            <a:ext cx="223864" cy="2475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88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2BBF7B-F7D7-7A54-4753-C4034D92BF75}"/>
              </a:ext>
            </a:extLst>
          </p:cNvPr>
          <p:cNvSpPr/>
          <p:nvPr/>
        </p:nvSpPr>
        <p:spPr>
          <a:xfrm>
            <a:off x="751551" y="343040"/>
            <a:ext cx="8140523" cy="531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CCE929-8619-24CC-0D54-5C30A20C6E56}"/>
              </a:ext>
            </a:extLst>
          </p:cNvPr>
          <p:cNvSpPr/>
          <p:nvPr/>
        </p:nvSpPr>
        <p:spPr>
          <a:xfrm>
            <a:off x="7753739" y="343040"/>
            <a:ext cx="1138335" cy="531845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9922C-A2A1-E110-515A-E37B35D8A347}"/>
              </a:ext>
            </a:extLst>
          </p:cNvPr>
          <p:cNvSpPr txBox="1"/>
          <p:nvPr/>
        </p:nvSpPr>
        <p:spPr>
          <a:xfrm>
            <a:off x="7850186" y="478157"/>
            <a:ext cx="945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4A3EA-A3E2-58DE-C83B-AF90CCEAD802}"/>
              </a:ext>
            </a:extLst>
          </p:cNvPr>
          <p:cNvSpPr txBox="1"/>
          <p:nvPr/>
        </p:nvSpPr>
        <p:spPr>
          <a:xfrm>
            <a:off x="821094" y="478157"/>
            <a:ext cx="2979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소문 낸 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URL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을 등록해 주세요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CB6D21-5085-4D4C-76F2-9FC9DD9C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1" y="971883"/>
            <a:ext cx="8297797" cy="29446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22CC34-A4F8-788C-36F3-CCA86A945616}"/>
              </a:ext>
            </a:extLst>
          </p:cNvPr>
          <p:cNvSpPr/>
          <p:nvPr/>
        </p:nvSpPr>
        <p:spPr>
          <a:xfrm>
            <a:off x="678251" y="270588"/>
            <a:ext cx="8279138" cy="662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8D84A07-083A-9FA0-1290-0BFDC1DEC9AD}"/>
              </a:ext>
            </a:extLst>
          </p:cNvPr>
          <p:cNvSpPr/>
          <p:nvPr/>
        </p:nvSpPr>
        <p:spPr>
          <a:xfrm>
            <a:off x="544646" y="4781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F2B005-56C8-B906-BCA9-C15A355D9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38025"/>
              </p:ext>
            </p:extLst>
          </p:nvPr>
        </p:nvGraphicFramePr>
        <p:xfrm>
          <a:off x="9475612" y="27432"/>
          <a:ext cx="2654423" cy="52985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① 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URL</a:t>
                      </a:r>
                      <a:r>
                        <a:rPr lang="ko-KR" altLang="en-US" sz="900" b="1" spc="0" dirty="0">
                          <a:solidFill>
                            <a:schemeClr val="tx1"/>
                          </a:solidFill>
                          <a:latin typeface="+mn-ea"/>
                        </a:rPr>
                        <a:t>을 등록 시 하단 게시글 목록 자동 연결</a:t>
                      </a:r>
                      <a:endParaRPr lang="en-US" altLang="ko-KR" sz="900" b="1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기존 소방 이벤트와 동일 </a:t>
                      </a:r>
                      <a:r>
                        <a:rPr lang="en-US" altLang="ko-KR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참고</a:t>
                      </a:r>
                      <a:r>
                        <a:rPr lang="en-US" altLang="ko-KR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spc="0" dirty="0">
                          <a:solidFill>
                            <a:schemeClr val="tx1"/>
                          </a:solidFill>
                          <a:latin typeface="+mn-ea"/>
                        </a:rPr>
                        <a:t>https://www.miraeij.com/fire/promotion/newmember/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기존 소문내기 이벤트와 동일 개발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관리자 임의 아이디로 참여할 수 있도록 해주세요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.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9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B84C0E-5C82-D146-DAA7-2CE3A7C6B96F}"/>
              </a:ext>
            </a:extLst>
          </p:cNvPr>
          <p:cNvSpPr/>
          <p:nvPr/>
        </p:nvSpPr>
        <p:spPr>
          <a:xfrm>
            <a:off x="292608" y="228600"/>
            <a:ext cx="7781544" cy="5861304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FEC2D-21FC-6C84-6A29-AB7993D48895}"/>
              </a:ext>
            </a:extLst>
          </p:cNvPr>
          <p:cNvSpPr txBox="1"/>
          <p:nvPr/>
        </p:nvSpPr>
        <p:spPr>
          <a:xfrm>
            <a:off x="292608" y="347472"/>
            <a:ext cx="8613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■ 유의사항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algn="l"/>
            <a:endParaRPr lang="ko-KR" altLang="en-US" sz="900" b="0" i="0" dirty="0">
              <a:effectLst/>
              <a:latin typeface="+mn-ea"/>
            </a:endParaRPr>
          </a:p>
          <a:p>
            <a:pPr algn="l"/>
            <a:r>
              <a:rPr lang="ko-KR" altLang="en-US" sz="900" b="0" i="0" dirty="0">
                <a:effectLst/>
                <a:latin typeface="+mn-ea"/>
              </a:rPr>
              <a:t>■ 상품 구성</a:t>
            </a:r>
          </a:p>
          <a:p>
            <a:pPr marL="171450" indent="-171450" algn="l">
              <a:buFontTx/>
              <a:buChar char="-"/>
            </a:pPr>
            <a:r>
              <a:rPr lang="ko-KR" altLang="en-US" sz="900" b="0" i="0" dirty="0">
                <a:effectLst/>
                <a:latin typeface="+mn-ea"/>
              </a:rPr>
              <a:t>형사소송법개론 </a:t>
            </a:r>
            <a:r>
              <a:rPr lang="en-US" altLang="ko-KR" sz="900" b="0" i="0" dirty="0">
                <a:effectLst/>
                <a:latin typeface="+mn-ea"/>
              </a:rPr>
              <a:t>: </a:t>
            </a:r>
            <a:r>
              <a:rPr lang="ko-KR" altLang="en-US" sz="900" b="0" i="0" dirty="0">
                <a:effectLst/>
                <a:latin typeface="+mn-ea"/>
              </a:rPr>
              <a:t>심화이론</a:t>
            </a:r>
            <a:r>
              <a:rPr lang="en-US" altLang="ko-KR" sz="900" b="0" i="0" dirty="0">
                <a:effectLst/>
                <a:latin typeface="+mn-ea"/>
              </a:rPr>
              <a:t>(</a:t>
            </a:r>
            <a:r>
              <a:rPr lang="ko-KR" altLang="en-US" sz="900" b="0" i="0" dirty="0">
                <a:effectLst/>
                <a:latin typeface="+mn-ea"/>
              </a:rPr>
              <a:t>또는 핵심요약</a:t>
            </a:r>
            <a:r>
              <a:rPr lang="en-US" altLang="ko-KR" sz="900" b="0" i="0" dirty="0">
                <a:effectLst/>
                <a:latin typeface="+mn-ea"/>
              </a:rPr>
              <a:t>)</a:t>
            </a:r>
            <a:r>
              <a:rPr lang="ko-KR" altLang="en-US" sz="900" b="0" i="0" dirty="0">
                <a:effectLst/>
                <a:latin typeface="+mn-ea"/>
              </a:rPr>
              <a:t> </a:t>
            </a:r>
            <a:r>
              <a:rPr lang="en-US" altLang="ko-KR" sz="900" b="0" i="0" dirty="0">
                <a:effectLst/>
                <a:latin typeface="+mn-ea"/>
              </a:rPr>
              <a:t>&gt; </a:t>
            </a:r>
            <a:r>
              <a:rPr lang="ko-KR" altLang="en-US" sz="900" b="0" i="0" dirty="0" err="1">
                <a:effectLst/>
                <a:latin typeface="+mn-ea"/>
              </a:rPr>
              <a:t>기출문풀</a:t>
            </a:r>
            <a:r>
              <a:rPr lang="ko-KR" altLang="en-US" sz="900" b="0" i="0" dirty="0">
                <a:effectLst/>
                <a:latin typeface="+mn-ea"/>
              </a:rPr>
              <a:t> </a:t>
            </a:r>
            <a:r>
              <a:rPr lang="en-US" altLang="ko-KR" sz="900" b="0" i="0" dirty="0">
                <a:effectLst/>
                <a:latin typeface="+mn-ea"/>
              </a:rPr>
              <a:t>&gt; </a:t>
            </a:r>
            <a:r>
              <a:rPr lang="ko-KR" altLang="en-US" sz="900" b="0" i="0" dirty="0">
                <a:effectLst/>
                <a:latin typeface="+mn-ea"/>
              </a:rPr>
              <a:t>모의고사</a:t>
            </a:r>
            <a:endParaRPr lang="en-US" altLang="ko-KR" sz="900" b="0" i="0" dirty="0">
              <a:effectLst/>
              <a:latin typeface="+mn-ea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900" dirty="0" err="1">
                <a:latin typeface="+mn-ea"/>
              </a:rPr>
              <a:t>교정학개론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심화이론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또는 핵심요약</a:t>
            </a:r>
            <a:r>
              <a:rPr lang="en-US" altLang="ko-KR" sz="900" dirty="0">
                <a:latin typeface="+mn-ea"/>
              </a:rPr>
              <a:t>)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&gt; </a:t>
            </a:r>
            <a:r>
              <a:rPr lang="ko-KR" altLang="en-US" sz="900" dirty="0">
                <a:latin typeface="+mn-ea"/>
              </a:rPr>
              <a:t>기출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모의</a:t>
            </a:r>
            <a:r>
              <a:rPr lang="ko-KR" altLang="en-US" sz="900" b="0" i="0" dirty="0">
                <a:effectLst/>
                <a:latin typeface="+mn-ea"/>
              </a:rPr>
              <a:t> </a:t>
            </a:r>
            <a:endParaRPr lang="en-US" altLang="ko-KR" sz="900" b="0" i="0" dirty="0">
              <a:effectLst/>
              <a:latin typeface="+mn-ea"/>
            </a:endParaRPr>
          </a:p>
          <a:p>
            <a:pPr algn="l"/>
            <a:r>
              <a:rPr lang="en-US" altLang="ko-KR" sz="900" dirty="0">
                <a:latin typeface="+mn-ea"/>
              </a:rPr>
              <a:t>* </a:t>
            </a:r>
            <a:r>
              <a:rPr lang="ko-KR" altLang="en-US" sz="900" dirty="0">
                <a:latin typeface="+mn-ea"/>
              </a:rPr>
              <a:t>강의구성은 내부 사정에 따라 변경될 수 있습니다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b="0" i="0" dirty="0">
              <a:effectLst/>
              <a:latin typeface="+mn-ea"/>
            </a:endParaRPr>
          </a:p>
          <a:p>
            <a:pPr algn="l"/>
            <a:endParaRPr lang="en-US" altLang="ko-KR" sz="900" b="1" i="0" dirty="0">
              <a:effectLst/>
              <a:latin typeface="+mn-ea"/>
            </a:endParaRPr>
          </a:p>
          <a:p>
            <a:pPr algn="l"/>
            <a:r>
              <a:rPr lang="ko-KR" altLang="en-US" sz="900" b="1" i="0" dirty="0">
                <a:effectLst/>
                <a:latin typeface="+mn-ea"/>
              </a:rPr>
              <a:t>■ 소문내기 이벤트 유의사항</a:t>
            </a:r>
            <a:endParaRPr lang="en-US" altLang="ko-KR" sz="900" b="1" i="0" dirty="0">
              <a:effectLst/>
              <a:latin typeface="+mn-ea"/>
            </a:endParaRP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이벤트 기간은 </a:t>
            </a:r>
            <a:r>
              <a:rPr lang="en-US" altLang="ko-KR" sz="900" b="1" dirty="0">
                <a:latin typeface="+mn-ea"/>
              </a:rPr>
              <a:t>2/8(</a:t>
            </a:r>
            <a:r>
              <a:rPr lang="ko-KR" altLang="en-US" sz="900" b="1" dirty="0">
                <a:latin typeface="+mn-ea"/>
              </a:rPr>
              <a:t>수</a:t>
            </a:r>
            <a:r>
              <a:rPr lang="en-US" altLang="ko-KR" sz="900" b="1" dirty="0">
                <a:latin typeface="+mn-ea"/>
              </a:rPr>
              <a:t>)~2/17(</a:t>
            </a:r>
            <a:r>
              <a:rPr lang="ko-KR" altLang="en-US" sz="900" b="1" dirty="0">
                <a:latin typeface="+mn-ea"/>
              </a:rPr>
              <a:t>금</a:t>
            </a:r>
            <a:r>
              <a:rPr lang="en-US" altLang="ko-KR" sz="900" b="1" dirty="0">
                <a:latin typeface="+mn-ea"/>
              </a:rPr>
              <a:t>) </a:t>
            </a:r>
            <a:r>
              <a:rPr lang="ko-KR" altLang="en-US" sz="900" b="1" dirty="0">
                <a:latin typeface="+mn-ea"/>
              </a:rPr>
              <a:t>입니다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당첨자 발표 </a:t>
            </a:r>
            <a:r>
              <a:rPr lang="en-US" altLang="ko-KR" sz="900" b="1" dirty="0">
                <a:latin typeface="+mn-ea"/>
              </a:rPr>
              <a:t>2023.02.22(</a:t>
            </a:r>
            <a:r>
              <a:rPr lang="ko-KR" altLang="en-US" sz="900" b="1" dirty="0">
                <a:latin typeface="+mn-ea"/>
              </a:rPr>
              <a:t>수</a:t>
            </a:r>
            <a:r>
              <a:rPr lang="en-US" altLang="ko-KR" sz="900" b="1" dirty="0">
                <a:latin typeface="+mn-ea"/>
              </a:rPr>
              <a:t>), </a:t>
            </a:r>
            <a:r>
              <a:rPr lang="ko-KR" altLang="en-US" sz="900" b="1" dirty="0">
                <a:latin typeface="+mn-ea"/>
              </a:rPr>
              <a:t>미래인재고시학원 홈페이지 내 공지 예정입니다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 err="1">
                <a:latin typeface="+mn-ea"/>
              </a:rPr>
              <a:t>인스타그램에</a:t>
            </a:r>
            <a:r>
              <a:rPr lang="ko-KR" altLang="en-US" sz="900" b="1" dirty="0">
                <a:latin typeface="+mn-ea"/>
              </a:rPr>
              <a:t> 전체공지로 게시된 컨텐츠만 유효합니다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지정한 해시태그를 반드시 달아야 합니다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경품은 </a:t>
            </a:r>
            <a:r>
              <a:rPr lang="en-US" altLang="ko-KR" sz="900" b="1" dirty="0">
                <a:latin typeface="+mn-ea"/>
              </a:rPr>
              <a:t>1</a:t>
            </a:r>
            <a:r>
              <a:rPr lang="ko-KR" altLang="en-US" sz="900" b="1" dirty="0">
                <a:latin typeface="+mn-ea"/>
              </a:rPr>
              <a:t>인 </a:t>
            </a:r>
            <a:r>
              <a:rPr lang="en-US" altLang="ko-KR" sz="900" b="1" dirty="0">
                <a:latin typeface="+mn-ea"/>
              </a:rPr>
              <a:t>1</a:t>
            </a:r>
            <a:r>
              <a:rPr lang="ko-KR" altLang="en-US" sz="900" b="1" dirty="0">
                <a:latin typeface="+mn-ea"/>
              </a:rPr>
              <a:t>회 지급됩니다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경품 지급 시점에 탈퇴한 회원에게는 혜택 지급이 제외됩니다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중복 아이디</a:t>
            </a:r>
            <a:r>
              <a:rPr lang="en-US" altLang="ko-KR" sz="900" b="1" dirty="0">
                <a:latin typeface="+mn-ea"/>
              </a:rPr>
              <a:t>, </a:t>
            </a:r>
            <a:r>
              <a:rPr lang="ko-KR" altLang="en-US" sz="900" b="1" dirty="0">
                <a:latin typeface="+mn-ea"/>
              </a:rPr>
              <a:t>불법 계정</a:t>
            </a:r>
            <a:r>
              <a:rPr lang="en-US" altLang="ko-KR" sz="900" b="1" dirty="0">
                <a:latin typeface="+mn-ea"/>
              </a:rPr>
              <a:t>, </a:t>
            </a:r>
            <a:r>
              <a:rPr lang="ko-KR" altLang="en-US" sz="900" b="1" dirty="0">
                <a:latin typeface="+mn-ea"/>
              </a:rPr>
              <a:t>악성 프로그램 이용 등 부적절한 방법으로 이벤트 참여 시</a:t>
            </a:r>
            <a:r>
              <a:rPr lang="en-US" altLang="ko-KR" sz="900" b="1" dirty="0">
                <a:latin typeface="+mn-ea"/>
              </a:rPr>
              <a:t>,</a:t>
            </a:r>
            <a:br>
              <a:rPr lang="en-US" altLang="ko-KR" sz="900" b="1" dirty="0">
                <a:latin typeface="+mn-ea"/>
              </a:rPr>
            </a:br>
            <a:r>
              <a:rPr lang="ko-KR" altLang="en-US" sz="900" b="1" dirty="0">
                <a:latin typeface="+mn-ea"/>
              </a:rPr>
              <a:t>별도의 안내 없이 당첨 대상에서 제외되며 이후 사이트 이용에 제대를 당할 수 있습니다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이벤트 내용 및 기간은 회사 사정에 따라 변경될 수 있습니다</a:t>
            </a:r>
            <a:r>
              <a:rPr lang="en-US" altLang="ko-KR" sz="900" b="1" dirty="0">
                <a:latin typeface="+mn-ea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sz="900" b="1" dirty="0">
              <a:latin typeface="+mn-ea"/>
            </a:endParaRPr>
          </a:p>
          <a:p>
            <a:pPr algn="l"/>
            <a:r>
              <a:rPr lang="ko-KR" altLang="en-US" sz="900" b="1" dirty="0">
                <a:latin typeface="+mn-ea"/>
              </a:rPr>
              <a:t>■ 할인쿠폰 안내</a:t>
            </a:r>
            <a:endParaRPr lang="en-US" altLang="ko-KR" sz="900" b="1" dirty="0">
              <a:latin typeface="+mn-ea"/>
            </a:endParaRP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신규가입</a:t>
            </a:r>
            <a:r>
              <a:rPr lang="en-US" altLang="ko-KR" sz="900" b="1" dirty="0">
                <a:latin typeface="+mn-ea"/>
              </a:rPr>
              <a:t>/</a:t>
            </a:r>
            <a:r>
              <a:rPr lang="ko-KR" altLang="en-US" sz="900" b="1" dirty="0">
                <a:latin typeface="+mn-ea"/>
              </a:rPr>
              <a:t>환승 할인쿠폰은 발급 후 </a:t>
            </a:r>
            <a:r>
              <a:rPr lang="en-US" altLang="ko-KR" sz="900" b="1" dirty="0">
                <a:latin typeface="+mn-ea"/>
              </a:rPr>
              <a:t>7</a:t>
            </a:r>
            <a:r>
              <a:rPr lang="ko-KR" altLang="en-US" sz="900" b="1" dirty="0">
                <a:latin typeface="+mn-ea"/>
              </a:rPr>
              <a:t>일 내에 사용 가능합니다</a:t>
            </a:r>
            <a:r>
              <a:rPr lang="en-US" altLang="ko-KR" sz="900" b="1" dirty="0">
                <a:latin typeface="+mn-ea"/>
              </a:rPr>
              <a:t>.(7</a:t>
            </a:r>
            <a:r>
              <a:rPr lang="ko-KR" altLang="en-US" sz="900" b="1" dirty="0">
                <a:latin typeface="+mn-ea"/>
              </a:rPr>
              <a:t>일 경과 후 재발급 불가</a:t>
            </a:r>
            <a:r>
              <a:rPr lang="en-US" altLang="ko-KR" sz="900" b="1" dirty="0">
                <a:latin typeface="+mn-ea"/>
              </a:rPr>
              <a:t>)</a:t>
            </a:r>
          </a:p>
          <a:p>
            <a:pPr marL="228600" indent="-228600" algn="l">
              <a:buAutoNum type="arabicPeriod"/>
            </a:pPr>
            <a:r>
              <a:rPr lang="ko-KR" altLang="en-US" sz="900" b="1" dirty="0">
                <a:latin typeface="+mn-ea"/>
              </a:rPr>
              <a:t>교정직 프리패스 할인쿠폰은 발급 후 </a:t>
            </a:r>
            <a:r>
              <a:rPr lang="en-US" altLang="ko-KR" sz="900" b="1" dirty="0">
                <a:latin typeface="+mn-ea"/>
              </a:rPr>
              <a:t>60</a:t>
            </a:r>
            <a:r>
              <a:rPr lang="ko-KR" altLang="en-US" sz="900" b="1" dirty="0">
                <a:latin typeface="+mn-ea"/>
              </a:rPr>
              <a:t>일 이내에 사용 가능합니다</a:t>
            </a:r>
            <a:r>
              <a:rPr lang="en-US" altLang="ko-KR" sz="9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8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26465"/>
          <a:ext cx="2654423" cy="4509947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84640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77900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779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215307">
                <a:tc gridSpan="3">
                  <a:txBody>
                    <a:bodyPr/>
                    <a:lstStyle/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BF615CD-A455-CABA-C66E-9A6CF1FBCBF2}"/>
              </a:ext>
            </a:extLst>
          </p:cNvPr>
          <p:cNvSpPr txBox="1"/>
          <p:nvPr/>
        </p:nvSpPr>
        <p:spPr>
          <a:xfrm>
            <a:off x="480767" y="74471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상품 코드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7EC63-3709-21E1-5F33-D069734AD5EB}"/>
              </a:ext>
            </a:extLst>
          </p:cNvPr>
          <p:cNvSpPr txBox="1"/>
          <p:nvPr/>
        </p:nvSpPr>
        <p:spPr>
          <a:xfrm>
            <a:off x="619199" y="1353595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교정 </a:t>
            </a:r>
            <a:r>
              <a:rPr lang="ko-KR" altLang="en-US" dirty="0" err="1"/>
              <a:t>무도특채</a:t>
            </a:r>
            <a:r>
              <a:rPr lang="ko-KR" altLang="en-US" dirty="0"/>
              <a:t> 패스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ONS2302061327298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B9192-EF7B-91EB-D80C-1FF2D09E61F5}"/>
              </a:ext>
            </a:extLst>
          </p:cNvPr>
          <p:cNvSpPr txBox="1"/>
          <p:nvPr/>
        </p:nvSpPr>
        <p:spPr>
          <a:xfrm>
            <a:off x="480767" y="314855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쿠폰 코드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1DDC9-4277-3414-5791-60FB05970C21}"/>
              </a:ext>
            </a:extLst>
          </p:cNvPr>
          <p:cNvSpPr txBox="1"/>
          <p:nvPr/>
        </p:nvSpPr>
        <p:spPr>
          <a:xfrm>
            <a:off x="619199" y="3851698"/>
            <a:ext cx="59105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신규가입 </a:t>
            </a:r>
            <a:r>
              <a:rPr lang="en-US" altLang="ko-KR" sz="1800" dirty="0"/>
              <a:t>30% </a:t>
            </a:r>
            <a:r>
              <a:rPr lang="ko-KR" altLang="en-US" sz="1800" dirty="0"/>
              <a:t>할인 </a:t>
            </a:r>
            <a:r>
              <a:rPr lang="en-US" altLang="ko-KR" sz="1800" dirty="0"/>
              <a:t>: </a:t>
            </a:r>
            <a:r>
              <a:rPr lang="en-US" altLang="ko-K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C2302565815807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교정직 공무원 프리패스 </a:t>
            </a:r>
            <a:r>
              <a:rPr lang="en-US" altLang="ko-KR" sz="1800" dirty="0"/>
              <a:t>30% </a:t>
            </a:r>
            <a:r>
              <a:rPr lang="ko-KR" altLang="en-US" sz="1800" dirty="0"/>
              <a:t>쿠폰 </a:t>
            </a:r>
            <a:r>
              <a:rPr lang="en-US" altLang="ko-KR" sz="1800" dirty="0"/>
              <a:t>: </a:t>
            </a:r>
            <a:r>
              <a:rPr lang="en-US" altLang="ko-K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C2302565876830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타사 환승 </a:t>
            </a:r>
            <a:r>
              <a:rPr lang="en-US" altLang="ko-KR" sz="1800" dirty="0"/>
              <a:t>35% </a:t>
            </a:r>
            <a:r>
              <a:rPr lang="ko-KR" altLang="en-US" sz="1800" dirty="0"/>
              <a:t>할인 </a:t>
            </a:r>
            <a:r>
              <a:rPr lang="en-US" altLang="ko-KR" sz="1800" dirty="0"/>
              <a:t>: </a:t>
            </a:r>
            <a:r>
              <a:rPr lang="en-US" altLang="ko-K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C2302565862270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3813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61384"/>
              </p:ext>
            </p:extLst>
          </p:nvPr>
        </p:nvGraphicFramePr>
        <p:xfrm>
          <a:off x="9476174" y="26465"/>
          <a:ext cx="2654423" cy="4631867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84640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77900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779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58578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+mn-ea"/>
                        </a:rPr>
                        <a:t>PC/M 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 err="1">
                          <a:latin typeface="+mn-ea"/>
                        </a:rPr>
                        <a:t>바텀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플로팅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배너 이미지 별도 제작 필요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215307"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sz="800" dirty="0" err="1"/>
                        <a:t>바텀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플로팅</a:t>
                      </a:r>
                      <a:r>
                        <a:rPr lang="ko-KR" altLang="en-US" sz="800" dirty="0"/>
                        <a:t> 배너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연결 상품코드 </a:t>
                      </a:r>
                      <a:r>
                        <a:rPr lang="en-US" altLang="ko-KR" sz="800" dirty="0"/>
                        <a:t>: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0976B4-FD10-0783-2938-529504F0C4E8}"/>
              </a:ext>
            </a:extLst>
          </p:cNvPr>
          <p:cNvSpPr txBox="1"/>
          <p:nvPr/>
        </p:nvSpPr>
        <p:spPr>
          <a:xfrm>
            <a:off x="227653" y="121490"/>
            <a:ext cx="232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배너</a:t>
            </a:r>
            <a:r>
              <a:rPr lang="en-US" altLang="ko-KR" sz="1600" b="1" dirty="0"/>
              <a:t>&lt;PC/M&gt;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685E98-BEE3-6B2C-97A2-6D5ED6678D90}"/>
              </a:ext>
            </a:extLst>
          </p:cNvPr>
          <p:cNvSpPr/>
          <p:nvPr/>
        </p:nvSpPr>
        <p:spPr>
          <a:xfrm>
            <a:off x="61403" y="1983151"/>
            <a:ext cx="9387312" cy="10581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592953-4509-F418-4E28-2535283BDCA3}"/>
              </a:ext>
            </a:extLst>
          </p:cNvPr>
          <p:cNvSpPr/>
          <p:nvPr/>
        </p:nvSpPr>
        <p:spPr>
          <a:xfrm>
            <a:off x="4989829" y="4126445"/>
            <a:ext cx="4479135" cy="1007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FCB91B-A64D-8C51-DD78-CF8F65C5E1B3}"/>
              </a:ext>
            </a:extLst>
          </p:cNvPr>
          <p:cNvSpPr txBox="1"/>
          <p:nvPr/>
        </p:nvSpPr>
        <p:spPr>
          <a:xfrm>
            <a:off x="5406584" y="4747295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마감까지  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00 : 00 : 00 : 00</a:t>
            </a:r>
            <a:endParaRPr lang="ko-KR" altLang="en-US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EC8C94-5075-3176-51DC-40E80F83AE66}"/>
              </a:ext>
            </a:extLst>
          </p:cNvPr>
          <p:cNvSpPr/>
          <p:nvPr/>
        </p:nvSpPr>
        <p:spPr>
          <a:xfrm>
            <a:off x="5088987" y="4213945"/>
            <a:ext cx="4267837" cy="469432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B876E8-ECEE-F479-EB4B-931FA7D3D1F7}"/>
              </a:ext>
            </a:extLst>
          </p:cNvPr>
          <p:cNvSpPr txBox="1"/>
          <p:nvPr/>
        </p:nvSpPr>
        <p:spPr>
          <a:xfrm>
            <a:off x="5177496" y="4277863"/>
            <a:ext cx="436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</a:t>
            </a:r>
            <a:r>
              <a:rPr lang="en-US" altLang="ko-KR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특채 패스로</a:t>
            </a:r>
            <a:r>
              <a:rPr lang="en-US" altLang="ko-KR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합격하기  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sz="1600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3E0EA-66D0-3BE4-20F8-80D25AA0B45C}"/>
              </a:ext>
            </a:extLst>
          </p:cNvPr>
          <p:cNvSpPr txBox="1"/>
          <p:nvPr/>
        </p:nvSpPr>
        <p:spPr>
          <a:xfrm>
            <a:off x="469822" y="2342398"/>
            <a:ext cx="4806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마감까지 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00 : 00 : 00 : 00 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남았습니다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8A7161-87FD-8C4A-8885-263A345E304C}"/>
              </a:ext>
            </a:extLst>
          </p:cNvPr>
          <p:cNvSpPr/>
          <p:nvPr/>
        </p:nvSpPr>
        <p:spPr>
          <a:xfrm>
            <a:off x="5177495" y="2159548"/>
            <a:ext cx="4164387" cy="73832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6D469-9FBF-3DBC-9C22-1410801ADB18}"/>
              </a:ext>
            </a:extLst>
          </p:cNvPr>
          <p:cNvSpPr txBox="1"/>
          <p:nvPr/>
        </p:nvSpPr>
        <p:spPr>
          <a:xfrm>
            <a:off x="5407793" y="6058906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만원대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2023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 특채 패스로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r"/>
            <a:r>
              <a:rPr lang="ko-KR" altLang="en-US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하러 가기 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5DE4-A4C8-DDCA-DE67-13EF7FEAC490}"/>
              </a:ext>
            </a:extLst>
          </p:cNvPr>
          <p:cNvSpPr txBox="1"/>
          <p:nvPr/>
        </p:nvSpPr>
        <p:spPr>
          <a:xfrm>
            <a:off x="5515717" y="6351287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9982A-E1EE-F3A7-4DBA-78CD067EF855}"/>
              </a:ext>
            </a:extLst>
          </p:cNvPr>
          <p:cNvSpPr txBox="1"/>
          <p:nvPr/>
        </p:nvSpPr>
        <p:spPr>
          <a:xfrm>
            <a:off x="5407793" y="2283500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만원대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2023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 특채 패스로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r"/>
            <a:r>
              <a:rPr lang="ko-KR" altLang="en-US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하러 가기 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1DF1C-A13A-8B23-6E30-6578ED7ADAD5}"/>
              </a:ext>
            </a:extLst>
          </p:cNvPr>
          <p:cNvSpPr txBox="1"/>
          <p:nvPr/>
        </p:nvSpPr>
        <p:spPr>
          <a:xfrm>
            <a:off x="5515717" y="2575881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</p:spTree>
    <p:extLst>
      <p:ext uri="{BB962C8B-B14F-4D97-AF65-F5344CB8AC3E}">
        <p14:creationId xmlns:p14="http://schemas.microsoft.com/office/powerpoint/2010/main" val="327822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0507"/>
              </p:ext>
            </p:extLst>
          </p:nvPr>
        </p:nvGraphicFramePr>
        <p:xfrm>
          <a:off x="9476174" y="26465"/>
          <a:ext cx="2654423" cy="4509947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84640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77900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779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17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① 메인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빅비쥬얼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배너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②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미래핫이슈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메인배너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215307">
                <a:tc gridSpan="3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상품코드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연결 상품코드 </a:t>
                      </a:r>
                      <a:r>
                        <a:rPr lang="en-US" altLang="ko-KR" sz="800" dirty="0"/>
                        <a:t>: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0976B4-FD10-0783-2938-529504F0C4E8}"/>
              </a:ext>
            </a:extLst>
          </p:cNvPr>
          <p:cNvSpPr txBox="1"/>
          <p:nvPr/>
        </p:nvSpPr>
        <p:spPr>
          <a:xfrm>
            <a:off x="227653" y="121490"/>
            <a:ext cx="293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메인 배너</a:t>
            </a:r>
            <a:r>
              <a:rPr lang="en-US" altLang="ko-KR" sz="1600" b="1" dirty="0"/>
              <a:t>&lt;PC/M&gt;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CB1A94-67C1-0580-7F4B-36997AD04BEA}"/>
              </a:ext>
            </a:extLst>
          </p:cNvPr>
          <p:cNvSpPr/>
          <p:nvPr/>
        </p:nvSpPr>
        <p:spPr>
          <a:xfrm>
            <a:off x="372675" y="1011447"/>
            <a:ext cx="223864" cy="2475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66E3770-09E2-BB25-A000-87D7F9777A23}"/>
              </a:ext>
            </a:extLst>
          </p:cNvPr>
          <p:cNvSpPr/>
          <p:nvPr/>
        </p:nvSpPr>
        <p:spPr>
          <a:xfrm>
            <a:off x="372675" y="5002330"/>
            <a:ext cx="223864" cy="2475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5875C-D95D-3CEE-0C35-D66D1363B844}"/>
              </a:ext>
            </a:extLst>
          </p:cNvPr>
          <p:cNvSpPr/>
          <p:nvPr/>
        </p:nvSpPr>
        <p:spPr>
          <a:xfrm>
            <a:off x="596539" y="563619"/>
            <a:ext cx="8762879" cy="3252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269253-1616-A55E-B05A-FDDF81508724}"/>
              </a:ext>
            </a:extLst>
          </p:cNvPr>
          <p:cNvSpPr/>
          <p:nvPr/>
        </p:nvSpPr>
        <p:spPr>
          <a:xfrm>
            <a:off x="933254" y="3963600"/>
            <a:ext cx="2936170" cy="3493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251E5-B2A9-DD39-BEB2-81FF5AFC4887}"/>
              </a:ext>
            </a:extLst>
          </p:cNvPr>
          <p:cNvSpPr txBox="1"/>
          <p:nvPr/>
        </p:nvSpPr>
        <p:spPr>
          <a:xfrm>
            <a:off x="906057" y="4059358"/>
            <a:ext cx="2935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2023</a:t>
            </a:r>
            <a:r>
              <a:rPr lang="ko-KR" altLang="en-US" sz="2400" b="1" dirty="0"/>
              <a:t>년 교정직 </a:t>
            </a:r>
            <a:endParaRPr lang="en-US" altLang="ko-KR" sz="2400" b="1" dirty="0"/>
          </a:p>
          <a:p>
            <a:pPr algn="ctr"/>
            <a:r>
              <a:rPr lang="ko-KR" altLang="en-US" sz="3200" b="1" dirty="0"/>
              <a:t>무도 특채 패스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E98FA21-A97B-A65C-A1C3-7138C49CD902}"/>
              </a:ext>
            </a:extLst>
          </p:cNvPr>
          <p:cNvSpPr/>
          <p:nvPr/>
        </p:nvSpPr>
        <p:spPr>
          <a:xfrm>
            <a:off x="1201010" y="5177005"/>
            <a:ext cx="2422688" cy="1089701"/>
          </a:xfrm>
          <a:prstGeom prst="roundRect">
            <a:avLst>
              <a:gd name="adj" fmla="val 189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950D4-CF94-516D-03E9-01FE0FF538E1}"/>
              </a:ext>
            </a:extLst>
          </p:cNvPr>
          <p:cNvSpPr txBox="1"/>
          <p:nvPr/>
        </p:nvSpPr>
        <p:spPr>
          <a:xfrm>
            <a:off x="1376538" y="6539290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월</a:t>
            </a:r>
            <a:r>
              <a:rPr lang="en-US" altLang="ko-KR" dirty="0"/>
              <a:t>, 2</a:t>
            </a:r>
            <a:r>
              <a:rPr lang="ko-KR" altLang="en-US" dirty="0"/>
              <a:t>만원 투자로</a:t>
            </a:r>
            <a:endParaRPr lang="en-US" altLang="ko-KR" dirty="0"/>
          </a:p>
          <a:p>
            <a:pPr algn="ctr"/>
            <a:r>
              <a:rPr lang="en-US" altLang="ko-KR" dirty="0"/>
              <a:t>9</a:t>
            </a:r>
            <a:r>
              <a:rPr lang="ko-KR" altLang="en-US" dirty="0"/>
              <a:t>급 공무원 합격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02062-ADB2-69E4-3329-A240274D7C4E}"/>
              </a:ext>
            </a:extLst>
          </p:cNvPr>
          <p:cNvSpPr txBox="1"/>
          <p:nvPr/>
        </p:nvSpPr>
        <p:spPr>
          <a:xfrm>
            <a:off x="1201010" y="5260190"/>
            <a:ext cx="2327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최단기 합격</a:t>
            </a:r>
            <a:r>
              <a:rPr lang="ko-KR" altLang="en-US" dirty="0"/>
              <a:t>에</a:t>
            </a:r>
            <a:endParaRPr lang="en-US" altLang="ko-KR" dirty="0"/>
          </a:p>
          <a:p>
            <a:pPr algn="ctr"/>
            <a:r>
              <a:rPr lang="ko-KR" altLang="en-US" dirty="0"/>
              <a:t>딱 맞춘</a:t>
            </a:r>
            <a:endParaRPr lang="en-US" altLang="ko-KR" dirty="0"/>
          </a:p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단계 압축 커리큘럼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7C1E67-3765-C1C9-4612-19F790D04FCC}"/>
              </a:ext>
            </a:extLst>
          </p:cNvPr>
          <p:cNvSpPr txBox="1"/>
          <p:nvPr/>
        </p:nvSpPr>
        <p:spPr>
          <a:xfrm>
            <a:off x="3170226" y="2638484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최단기 합격 달성을 위한 </a:t>
            </a:r>
            <a:r>
              <a:rPr lang="ko-KR" altLang="en-US" dirty="0" err="1"/>
              <a:t>초압축</a:t>
            </a:r>
            <a:r>
              <a:rPr lang="ko-KR" altLang="en-US" dirty="0"/>
              <a:t> 커리큘럼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30DF6A-A3ED-C658-DB1F-BD963065FA96}"/>
              </a:ext>
            </a:extLst>
          </p:cNvPr>
          <p:cNvSpPr txBox="1"/>
          <p:nvPr/>
        </p:nvSpPr>
        <p:spPr>
          <a:xfrm>
            <a:off x="3614729" y="3051633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만원대로 꿈이 현실이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B0B0DF-28BA-8970-9C6B-47A609996608}"/>
              </a:ext>
            </a:extLst>
          </p:cNvPr>
          <p:cNvSpPr txBox="1"/>
          <p:nvPr/>
        </p:nvSpPr>
        <p:spPr>
          <a:xfrm>
            <a:off x="2936714" y="646726"/>
            <a:ext cx="5343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2023 </a:t>
            </a:r>
            <a:r>
              <a:rPr lang="ko-KR" altLang="en-US" sz="6000" b="1" dirty="0"/>
              <a:t>교정직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무도 특채 패스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912EEE9-BA71-0B36-24D6-82F5EA4D1A53}"/>
              </a:ext>
            </a:extLst>
          </p:cNvPr>
          <p:cNvSpPr/>
          <p:nvPr/>
        </p:nvSpPr>
        <p:spPr>
          <a:xfrm>
            <a:off x="596539" y="607777"/>
            <a:ext cx="2340177" cy="2340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76957-11CF-29DE-82B0-513693514916}"/>
              </a:ext>
            </a:extLst>
          </p:cNvPr>
          <p:cNvSpPr txBox="1"/>
          <p:nvPr/>
        </p:nvSpPr>
        <p:spPr>
          <a:xfrm>
            <a:off x="713293" y="1077741"/>
            <a:ext cx="21066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i="1" dirty="0">
                <a:solidFill>
                  <a:srgbClr val="FF0000"/>
                </a:solidFill>
              </a:rPr>
              <a:t>법무부 고시</a:t>
            </a:r>
            <a:endParaRPr lang="en-US" altLang="ko-KR" sz="2800" b="1" i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800" b="1" i="1" dirty="0">
                <a:solidFill>
                  <a:srgbClr val="FF0000"/>
                </a:solidFill>
              </a:rPr>
              <a:t>총 </a:t>
            </a:r>
            <a:r>
              <a:rPr lang="en-US" altLang="ko-KR" sz="2800" b="1" i="1" dirty="0">
                <a:solidFill>
                  <a:srgbClr val="FF0000"/>
                </a:solidFill>
              </a:rPr>
              <a:t>200</a:t>
            </a:r>
            <a:r>
              <a:rPr lang="ko-KR" altLang="en-US" sz="2800" b="1" i="1" dirty="0">
                <a:solidFill>
                  <a:srgbClr val="FF0000"/>
                </a:solidFill>
              </a:rPr>
              <a:t>명 </a:t>
            </a:r>
            <a:endParaRPr lang="en-US" altLang="ko-KR" sz="2800" b="1" i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800" b="1" i="1" dirty="0">
                <a:solidFill>
                  <a:srgbClr val="FF0000"/>
                </a:solidFill>
              </a:rPr>
              <a:t>채용 확정</a:t>
            </a:r>
            <a:r>
              <a:rPr lang="en-US" altLang="ko-KR" sz="2800" b="1" i="1" dirty="0">
                <a:solidFill>
                  <a:srgbClr val="FF0000"/>
                </a:solidFill>
              </a:rPr>
              <a:t>!!</a:t>
            </a:r>
            <a:endParaRPr lang="ko-KR" altLang="en-US" sz="2800" b="1" i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96B32E-2341-5D53-AD64-C3FE5E28CEA1}"/>
              </a:ext>
            </a:extLst>
          </p:cNvPr>
          <p:cNvSpPr txBox="1"/>
          <p:nvPr/>
        </p:nvSpPr>
        <p:spPr>
          <a:xfrm>
            <a:off x="7485857" y="3466524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자세히 보기 </a:t>
            </a:r>
            <a:r>
              <a:rPr lang="en-US" altLang="ko-KR" sz="1600" dirty="0"/>
              <a:t>&gt; &gt;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840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39265"/>
              </p:ext>
            </p:extLst>
          </p:nvPr>
        </p:nvGraphicFramePr>
        <p:xfrm>
          <a:off x="9476174" y="26465"/>
          <a:ext cx="2654423" cy="4753787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84640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77900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779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①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고시 메인 우측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플로팅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배너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스크롤 이동 시 따라다니는 배너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② 우측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띠배너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1677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215307">
                <a:tc gridSpan="3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상품코드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연결 상품코드 </a:t>
                      </a:r>
                      <a:r>
                        <a:rPr lang="en-US" altLang="ko-KR" sz="800" dirty="0"/>
                        <a:t>: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0976B4-FD10-0783-2938-529504F0C4E8}"/>
              </a:ext>
            </a:extLst>
          </p:cNvPr>
          <p:cNvSpPr txBox="1"/>
          <p:nvPr/>
        </p:nvSpPr>
        <p:spPr>
          <a:xfrm>
            <a:off x="227653" y="121490"/>
            <a:ext cx="293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홈페이지 메인 배너</a:t>
            </a:r>
            <a:r>
              <a:rPr lang="en-US" altLang="ko-KR" sz="1600" b="1" dirty="0"/>
              <a:t>&lt;PC/M&gt;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E256D02-AF5C-8E37-7788-F884FC7C99C3}"/>
              </a:ext>
            </a:extLst>
          </p:cNvPr>
          <p:cNvSpPr/>
          <p:nvPr/>
        </p:nvSpPr>
        <p:spPr>
          <a:xfrm>
            <a:off x="372675" y="877824"/>
            <a:ext cx="2791149" cy="2752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DE0A0-B2F4-8AFA-C647-9AE1C5B266B3}"/>
              </a:ext>
            </a:extLst>
          </p:cNvPr>
          <p:cNvSpPr txBox="1"/>
          <p:nvPr/>
        </p:nvSpPr>
        <p:spPr>
          <a:xfrm>
            <a:off x="424081" y="1380458"/>
            <a:ext cx="2791149" cy="1559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2023 </a:t>
            </a:r>
            <a:r>
              <a:rPr lang="ko-KR" altLang="en-US" sz="3200" b="1" dirty="0">
                <a:solidFill>
                  <a:schemeClr val="bg1"/>
                </a:solidFill>
              </a:rPr>
              <a:t>교정직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무도특채</a:t>
            </a:r>
            <a:r>
              <a:rPr lang="ko-KR" altLang="en-US" sz="3200" b="1" dirty="0">
                <a:solidFill>
                  <a:schemeClr val="bg1"/>
                </a:solidFill>
              </a:rPr>
              <a:t> 패스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FF00"/>
                </a:solidFill>
              </a:rPr>
              <a:t>월 </a:t>
            </a:r>
            <a:r>
              <a:rPr lang="en-US" altLang="ko-KR" sz="2400" b="1" dirty="0">
                <a:solidFill>
                  <a:srgbClr val="FFFF00"/>
                </a:solidFill>
              </a:rPr>
              <a:t>2</a:t>
            </a:r>
            <a:r>
              <a:rPr lang="ko-KR" altLang="en-US" sz="2400" b="1" dirty="0" err="1">
                <a:solidFill>
                  <a:srgbClr val="FFFF00"/>
                </a:solidFill>
              </a:rPr>
              <a:t>만원대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928C-204F-D852-A9BB-F13FC5AC34C2}"/>
              </a:ext>
            </a:extLst>
          </p:cNvPr>
          <p:cNvSpPr txBox="1"/>
          <p:nvPr/>
        </p:nvSpPr>
        <p:spPr>
          <a:xfrm>
            <a:off x="1242255" y="3020404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개월 분납기준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0D081-B8FB-4954-7CCE-2478087A440A}"/>
              </a:ext>
            </a:extLst>
          </p:cNvPr>
          <p:cNvSpPr/>
          <p:nvPr/>
        </p:nvSpPr>
        <p:spPr>
          <a:xfrm>
            <a:off x="73152" y="4453128"/>
            <a:ext cx="9226296" cy="1379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3466E-B4EC-B437-CB74-112F58CCF903}"/>
              </a:ext>
            </a:extLst>
          </p:cNvPr>
          <p:cNvSpPr txBox="1"/>
          <p:nvPr/>
        </p:nvSpPr>
        <p:spPr>
          <a:xfrm>
            <a:off x="227653" y="5312046"/>
            <a:ext cx="743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월</a:t>
            </a:r>
            <a:r>
              <a:rPr lang="en-US" altLang="ko-KR" b="1" dirty="0"/>
              <a:t>2</a:t>
            </a:r>
            <a:r>
              <a:rPr lang="ko-KR" altLang="en-US" b="1" dirty="0"/>
              <a:t>만원 투자 </a:t>
            </a:r>
            <a:r>
              <a:rPr lang="en-US" altLang="ko-KR" b="1" dirty="0"/>
              <a:t>+ 2</a:t>
            </a:r>
            <a:r>
              <a:rPr lang="ko-KR" altLang="en-US" b="1" dirty="0"/>
              <a:t>단계 초 압축 커리 </a:t>
            </a:r>
            <a:r>
              <a:rPr lang="en-US" altLang="ko-KR" b="1" dirty="0"/>
              <a:t>+ 60</a:t>
            </a:r>
            <a:r>
              <a:rPr lang="ko-KR" altLang="en-US" b="1" dirty="0"/>
              <a:t>일 집중 학습 </a:t>
            </a:r>
            <a:r>
              <a:rPr lang="en-US" altLang="ko-KR" b="1" dirty="0"/>
              <a:t>= </a:t>
            </a:r>
            <a:r>
              <a:rPr lang="ko-KR" altLang="en-US" b="1" dirty="0"/>
              <a:t>최단기 합격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0A814-0A63-AE4A-D612-39AC73BE765C}"/>
              </a:ext>
            </a:extLst>
          </p:cNvPr>
          <p:cNvSpPr txBox="1"/>
          <p:nvPr/>
        </p:nvSpPr>
        <p:spPr>
          <a:xfrm>
            <a:off x="227653" y="4648827"/>
            <a:ext cx="616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 </a:t>
            </a:r>
            <a:r>
              <a:rPr lang="ko-KR" altLang="en-US" sz="3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교정직 무도 특채 패스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A481CA1-E227-770F-3A03-D232CA24EE11}"/>
              </a:ext>
            </a:extLst>
          </p:cNvPr>
          <p:cNvSpPr/>
          <p:nvPr/>
        </p:nvSpPr>
        <p:spPr>
          <a:xfrm>
            <a:off x="7555724" y="4558066"/>
            <a:ext cx="1579132" cy="11569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685AB-E9E7-F0D0-05F3-57AB5D271D1B}"/>
              </a:ext>
            </a:extLst>
          </p:cNvPr>
          <p:cNvSpPr txBox="1"/>
          <p:nvPr/>
        </p:nvSpPr>
        <p:spPr>
          <a:xfrm>
            <a:off x="7602938" y="4648827"/>
            <a:ext cx="14847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</a:rPr>
              <a:t>교정 </a:t>
            </a:r>
            <a:r>
              <a:rPr lang="ko-KR" altLang="en-US" sz="1600" dirty="0" err="1">
                <a:solidFill>
                  <a:srgbClr val="FFFF00"/>
                </a:solidFill>
              </a:rPr>
              <a:t>무도특채</a:t>
            </a:r>
            <a:endParaRPr lang="en-US" altLang="ko-KR" sz="16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FF00"/>
                </a:solidFill>
              </a:rPr>
              <a:t>최단기</a:t>
            </a:r>
            <a:endParaRPr lang="en-US" altLang="ko-KR" sz="2000" b="1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FF00"/>
                </a:solidFill>
              </a:rPr>
              <a:t>합격하기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3F5EBA-2672-2D8B-C94A-676D7D52D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905285">
            <a:off x="8808358" y="5434559"/>
            <a:ext cx="518731" cy="672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E7EBF-2169-E14B-88C8-4AAB5E9E9969}"/>
              </a:ext>
            </a:extLst>
          </p:cNvPr>
          <p:cNvSpPr txBox="1"/>
          <p:nvPr/>
        </p:nvSpPr>
        <p:spPr>
          <a:xfrm>
            <a:off x="5120640" y="612648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고시 메인 </a:t>
            </a:r>
            <a:r>
              <a:rPr lang="ko-KR" altLang="en-US" dirty="0" err="1"/>
              <a:t>플로팅</a:t>
            </a:r>
            <a:r>
              <a:rPr lang="ko-KR" altLang="en-US" dirty="0"/>
              <a:t> 배너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 이동 시 따라다니도록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CB1A94-67C1-0580-7F4B-36997AD04BEA}"/>
              </a:ext>
            </a:extLst>
          </p:cNvPr>
          <p:cNvSpPr/>
          <p:nvPr/>
        </p:nvSpPr>
        <p:spPr>
          <a:xfrm>
            <a:off x="372675" y="1011447"/>
            <a:ext cx="223864" cy="2475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66E3770-09E2-BB25-A000-87D7F9777A23}"/>
              </a:ext>
            </a:extLst>
          </p:cNvPr>
          <p:cNvSpPr/>
          <p:nvPr/>
        </p:nvSpPr>
        <p:spPr>
          <a:xfrm>
            <a:off x="372675" y="4285892"/>
            <a:ext cx="223864" cy="24753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01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894EFF-5CC5-B375-1B1A-05147C340974}"/>
              </a:ext>
            </a:extLst>
          </p:cNvPr>
          <p:cNvSpPr/>
          <p:nvPr/>
        </p:nvSpPr>
        <p:spPr>
          <a:xfrm>
            <a:off x="0" y="-1"/>
            <a:ext cx="12192000" cy="753291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2A140-1389-4E21-1F84-3DA60F91A36B}"/>
              </a:ext>
            </a:extLst>
          </p:cNvPr>
          <p:cNvSpPr txBox="1"/>
          <p:nvPr/>
        </p:nvSpPr>
        <p:spPr>
          <a:xfrm>
            <a:off x="323153" y="14581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스토리 보드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BDD573-1CE2-F21D-44D8-0B89B0B40F18}"/>
              </a:ext>
            </a:extLst>
          </p:cNvPr>
          <p:cNvCxnSpPr>
            <a:cxnSpLocks/>
          </p:cNvCxnSpPr>
          <p:nvPr/>
        </p:nvCxnSpPr>
        <p:spPr>
          <a:xfrm>
            <a:off x="3205113" y="1040505"/>
            <a:ext cx="0" cy="5548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71F9A2-9461-7687-9167-79D15C620804}"/>
              </a:ext>
            </a:extLst>
          </p:cNvPr>
          <p:cNvCxnSpPr>
            <a:cxnSpLocks/>
          </p:cNvCxnSpPr>
          <p:nvPr/>
        </p:nvCxnSpPr>
        <p:spPr>
          <a:xfrm>
            <a:off x="5946449" y="1040505"/>
            <a:ext cx="0" cy="5548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242669-E174-FDDC-C3F5-D00433259ABA}"/>
              </a:ext>
            </a:extLst>
          </p:cNvPr>
          <p:cNvCxnSpPr>
            <a:cxnSpLocks/>
          </p:cNvCxnSpPr>
          <p:nvPr/>
        </p:nvCxnSpPr>
        <p:spPr>
          <a:xfrm>
            <a:off x="8840479" y="1040505"/>
            <a:ext cx="0" cy="5548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90D9572-4BA3-91C6-BB99-7B544FFFD9E1}"/>
              </a:ext>
            </a:extLst>
          </p:cNvPr>
          <p:cNvCxnSpPr/>
          <p:nvPr/>
        </p:nvCxnSpPr>
        <p:spPr>
          <a:xfrm>
            <a:off x="358218" y="1040505"/>
            <a:ext cx="0" cy="5548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EB4E789-FB09-C08E-AEC6-37B035DC01E8}"/>
              </a:ext>
            </a:extLst>
          </p:cNvPr>
          <p:cNvCxnSpPr/>
          <p:nvPr/>
        </p:nvCxnSpPr>
        <p:spPr>
          <a:xfrm>
            <a:off x="11555396" y="1040505"/>
            <a:ext cx="0" cy="5548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6899E8B-A2E9-6A0D-F958-EAD3B829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42" y="977984"/>
            <a:ext cx="2585971" cy="18844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F0C91D-8C68-5A1C-373F-DE96016ED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94" y="2913454"/>
            <a:ext cx="2598774" cy="1884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4E1028-33B2-1302-0EFF-5024DC32C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53" y="4824002"/>
            <a:ext cx="2587883" cy="18844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69DC44-1FEC-1C89-6EF4-B0A0F35DC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494" y="4854922"/>
            <a:ext cx="2580574" cy="188443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A9A93D-3CCD-5DAC-BDC6-14AE8373BD45}"/>
              </a:ext>
            </a:extLst>
          </p:cNvPr>
          <p:cNvGrpSpPr/>
          <p:nvPr/>
        </p:nvGrpSpPr>
        <p:grpSpPr>
          <a:xfrm>
            <a:off x="6137463" y="4912781"/>
            <a:ext cx="2589178" cy="1884432"/>
            <a:chOff x="8917548" y="1080706"/>
            <a:chExt cx="2589178" cy="1884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12121E-EFF7-8D90-1647-7BB34E12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7548" y="1080706"/>
              <a:ext cx="2589178" cy="18844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5D862A-BA9D-2160-ED8D-B6EE92EDB148}"/>
                </a:ext>
              </a:extLst>
            </p:cNvPr>
            <p:cNvSpPr txBox="1"/>
            <p:nvPr/>
          </p:nvSpPr>
          <p:spPr>
            <a:xfrm>
              <a:off x="9191668" y="1088026"/>
              <a:ext cx="21771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/>
                <a:t>특별히</a:t>
              </a:r>
              <a:r>
                <a:rPr lang="en-US" altLang="ko-KR" sz="800" b="1" dirty="0"/>
                <a:t>, </a:t>
              </a:r>
              <a:r>
                <a:rPr lang="ko-KR" altLang="en-US" sz="800" b="1" dirty="0"/>
                <a:t>지금 이 글을 보고 계신 회원님에게</a:t>
              </a:r>
              <a:endParaRPr lang="en-US" altLang="ko-KR" sz="800" b="1" dirty="0"/>
            </a:p>
            <a:p>
              <a:pPr algn="ctr"/>
              <a:r>
                <a:rPr lang="ko-KR" altLang="en-US" sz="800" b="1" dirty="0"/>
                <a:t>더 많은 혜택을 제공 해 드리겠습니다</a:t>
              </a:r>
              <a:r>
                <a:rPr lang="en-US" altLang="ko-KR" sz="800" b="1" dirty="0"/>
                <a:t>.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6D2BEB42-B67F-A144-588B-1C6B6C622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563" y="2872705"/>
            <a:ext cx="2566902" cy="188443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677B184-1E54-9889-F348-D118AB8D1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03" y="977984"/>
            <a:ext cx="2589178" cy="186033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51D4B88-D390-16D0-1F8E-2E952AA0D5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2636" y="5033042"/>
            <a:ext cx="2524195" cy="18249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BD79FB-A640-79AA-5919-76FC15FA0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249" y="2913454"/>
            <a:ext cx="2566903" cy="1883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1CF3A0-B25A-288E-2B89-DB44C9989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9851" y="1103895"/>
            <a:ext cx="2524195" cy="1809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BDCB8B-7EE7-E7A0-D771-D28BCC8E0E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963243"/>
            <a:ext cx="2540338" cy="1869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A3C7F-7FBA-8E54-8D42-4381A49034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9428" y="3057501"/>
            <a:ext cx="2527403" cy="18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7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F19A5044-C57B-8209-B2D3-A5B52954456B}"/>
              </a:ext>
            </a:extLst>
          </p:cNvPr>
          <p:cNvSpPr/>
          <p:nvPr/>
        </p:nvSpPr>
        <p:spPr>
          <a:xfrm>
            <a:off x="7103191" y="5280955"/>
            <a:ext cx="1547019" cy="1178014"/>
          </a:xfrm>
          <a:prstGeom prst="wedgeRoundRectCallout">
            <a:avLst>
              <a:gd name="adj1" fmla="val -69124"/>
              <a:gd name="adj2" fmla="val 27010"/>
              <a:gd name="adj3" fmla="val 16667"/>
            </a:avLst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76F370-3DC8-83BC-1186-957A3379A325}"/>
              </a:ext>
            </a:extLst>
          </p:cNvPr>
          <p:cNvSpPr/>
          <p:nvPr/>
        </p:nvSpPr>
        <p:spPr>
          <a:xfrm>
            <a:off x="3646261" y="3443792"/>
            <a:ext cx="2170787" cy="1534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EEA55C-E9C1-45AC-6279-B725EA32FB06}"/>
              </a:ext>
            </a:extLst>
          </p:cNvPr>
          <p:cNvSpPr/>
          <p:nvPr/>
        </p:nvSpPr>
        <p:spPr>
          <a:xfrm>
            <a:off x="1137498" y="3443792"/>
            <a:ext cx="2170787" cy="1534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024F03E-30AD-266D-BC5E-44449DCD363A}"/>
              </a:ext>
            </a:extLst>
          </p:cNvPr>
          <p:cNvSpPr/>
          <p:nvPr/>
        </p:nvSpPr>
        <p:spPr>
          <a:xfrm>
            <a:off x="2197644" y="5407710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43203"/>
              </p:ext>
            </p:extLst>
          </p:nvPr>
        </p:nvGraphicFramePr>
        <p:xfrm>
          <a:off x="9476174" y="26466"/>
          <a:ext cx="2654423" cy="46127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강조 문구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-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깜빡이는 모션 적용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 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 페이지로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 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 페이지로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/>
                        <a:t>교정특채</a:t>
                      </a:r>
                      <a:r>
                        <a:rPr lang="ko-KR" altLang="en-US" sz="900" dirty="0"/>
                        <a:t> 패스 상품 코드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24D633-63DF-DBE1-42DE-F25B83671D4B}"/>
              </a:ext>
            </a:extLst>
          </p:cNvPr>
          <p:cNvSpPr txBox="1"/>
          <p:nvPr/>
        </p:nvSpPr>
        <p:spPr>
          <a:xfrm>
            <a:off x="1198575" y="1258234"/>
            <a:ext cx="68820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2023 </a:t>
            </a:r>
            <a:r>
              <a:rPr lang="ko-KR" altLang="en-US" sz="6000" b="1" dirty="0"/>
              <a:t>교정직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무도 특채 단합패스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63272-7766-E6D7-8ACE-6756E2B0B2C0}"/>
              </a:ext>
            </a:extLst>
          </p:cNvPr>
          <p:cNvSpPr txBox="1"/>
          <p:nvPr/>
        </p:nvSpPr>
        <p:spPr>
          <a:xfrm>
            <a:off x="7103191" y="5435865"/>
            <a:ext cx="1680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만원대로</a:t>
            </a:r>
            <a:endParaRPr lang="en-US" altLang="ko-KR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꿈이 현실이 되는</a:t>
            </a:r>
            <a:endParaRPr lang="en-US" altLang="ko-KR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절호의 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40EAA7-8DB1-0B16-1DF8-A889E3A930AF}"/>
              </a:ext>
            </a:extLst>
          </p:cNvPr>
          <p:cNvSpPr txBox="1"/>
          <p:nvPr/>
        </p:nvSpPr>
        <p:spPr>
          <a:xfrm>
            <a:off x="1406608" y="3809777"/>
            <a:ext cx="1754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학습</a:t>
            </a:r>
            <a:endParaRPr lang="en-US" altLang="ko-KR" sz="24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0D2D6-7ADE-FC81-2DF4-9ED294043F4F}"/>
              </a:ext>
            </a:extLst>
          </p:cNvPr>
          <p:cNvSpPr txBox="1"/>
          <p:nvPr/>
        </p:nvSpPr>
        <p:spPr>
          <a:xfrm>
            <a:off x="3811370" y="3809776"/>
            <a:ext cx="1840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</a:t>
            </a:r>
            <a:r>
              <a:rPr lang="ko-KR" altLang="en-US" sz="24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압축 커리</a:t>
            </a:r>
            <a:endParaRPr lang="ko-KR" altLang="en-US" sz="2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9371EE-A8D1-53AF-31EA-6FD908962FC6}"/>
              </a:ext>
            </a:extLst>
          </p:cNvPr>
          <p:cNvSpPr/>
          <p:nvPr/>
        </p:nvSpPr>
        <p:spPr>
          <a:xfrm>
            <a:off x="6153622" y="3443792"/>
            <a:ext cx="2170787" cy="1534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757A7E-0449-6428-14E7-E2CD01CFA7BD}"/>
              </a:ext>
            </a:extLst>
          </p:cNvPr>
          <p:cNvSpPr txBox="1"/>
          <p:nvPr/>
        </p:nvSpPr>
        <p:spPr>
          <a:xfrm>
            <a:off x="6196903" y="3806626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합격 대명사</a:t>
            </a:r>
            <a:endParaRPr lang="en-US" altLang="ko-KR" sz="24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신광은 </a:t>
            </a:r>
            <a:r>
              <a:rPr lang="en-US" altLang="ko-KR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X </a:t>
            </a:r>
            <a:r>
              <a:rPr lang="ko-KR" altLang="en-US" sz="2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정통</a:t>
            </a:r>
            <a:endParaRPr lang="en-US" altLang="ko-KR" sz="24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F04B45-797F-B705-CF5F-EE3A380400B3}"/>
              </a:ext>
            </a:extLst>
          </p:cNvPr>
          <p:cNvSpPr/>
          <p:nvPr/>
        </p:nvSpPr>
        <p:spPr>
          <a:xfrm>
            <a:off x="2340864" y="5566072"/>
            <a:ext cx="4480560" cy="1014809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EAE0C-9D88-7EAE-1659-98B7BC667396}"/>
              </a:ext>
            </a:extLst>
          </p:cNvPr>
          <p:cNvSpPr txBox="1"/>
          <p:nvPr/>
        </p:nvSpPr>
        <p:spPr>
          <a:xfrm>
            <a:off x="2540629" y="5812638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만원대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2023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 특채 패스로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r"/>
            <a:r>
              <a:rPr lang="ko-KR" altLang="en-US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하러 가기 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DDC1D6-A17C-C996-B004-188F6E61438E}"/>
              </a:ext>
            </a:extLst>
          </p:cNvPr>
          <p:cNvSpPr txBox="1"/>
          <p:nvPr/>
        </p:nvSpPr>
        <p:spPr>
          <a:xfrm>
            <a:off x="5489546" y="27965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3C954-A020-2909-E4DF-81E3D6AC9A64}"/>
              </a:ext>
            </a:extLst>
          </p:cNvPr>
          <p:cNvSpPr txBox="1"/>
          <p:nvPr/>
        </p:nvSpPr>
        <p:spPr>
          <a:xfrm>
            <a:off x="6210129" y="27965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63323-819D-700D-A8E0-9201156F138A}"/>
              </a:ext>
            </a:extLst>
          </p:cNvPr>
          <p:cNvSpPr txBox="1"/>
          <p:nvPr/>
        </p:nvSpPr>
        <p:spPr>
          <a:xfrm>
            <a:off x="2676123" y="6100908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  <p:sp>
        <p:nvSpPr>
          <p:cNvPr id="17" name="별: 꼭짓점 7개 16">
            <a:extLst>
              <a:ext uri="{FF2B5EF4-FFF2-40B4-BE49-F238E27FC236}">
                <a16:creationId xmlns:a16="http://schemas.microsoft.com/office/drawing/2014/main" id="{A7B89D1D-79F2-671A-8A7B-E77ACF758D89}"/>
              </a:ext>
            </a:extLst>
          </p:cNvPr>
          <p:cNvSpPr/>
          <p:nvPr/>
        </p:nvSpPr>
        <p:spPr>
          <a:xfrm>
            <a:off x="623104" y="112472"/>
            <a:ext cx="2170787" cy="1925540"/>
          </a:xfrm>
          <a:prstGeom prst="star7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0B38A5-913B-99EE-6668-C22C0C96CC47}"/>
              </a:ext>
            </a:extLst>
          </p:cNvPr>
          <p:cNvSpPr txBox="1"/>
          <p:nvPr/>
        </p:nvSpPr>
        <p:spPr>
          <a:xfrm>
            <a:off x="865172" y="643923"/>
            <a:ext cx="181491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공무원 최초</a:t>
            </a:r>
            <a:endParaRPr lang="en-US" altLang="ko-KR" dirty="0"/>
          </a:p>
          <a:p>
            <a:pPr algn="ctr"/>
            <a:r>
              <a:rPr lang="ko-KR" altLang="en-US" b="1" dirty="0"/>
              <a:t>무도 특채 전용 </a:t>
            </a:r>
            <a:endParaRPr lang="en-US" altLang="ko-KR" b="1" dirty="0"/>
          </a:p>
          <a:p>
            <a:pPr algn="ctr"/>
            <a:r>
              <a:rPr lang="ko-KR" altLang="en-US" b="1" dirty="0"/>
              <a:t>합격패스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51F4FC8-D276-5FA8-0319-BFC1E2B15246}"/>
              </a:ext>
            </a:extLst>
          </p:cNvPr>
          <p:cNvSpPr/>
          <p:nvPr/>
        </p:nvSpPr>
        <p:spPr>
          <a:xfrm>
            <a:off x="623230" y="219836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08DF23-284B-B16B-D92B-BFAE834F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73" y="108093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0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16A7B0-DC96-C1EA-985C-D8C176309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76033"/>
              </p:ext>
            </p:extLst>
          </p:nvPr>
        </p:nvGraphicFramePr>
        <p:xfrm>
          <a:off x="9476174" y="26466"/>
          <a:ext cx="2654423" cy="584719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타이머는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,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당일 자정 기준으로 카운트 되도록 구현 해주세요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바텀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플로팅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배너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타이머 자정 기준으로 카운트 되도록 구현 해주세요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바텀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플로팅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배너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900" dirty="0"/>
                        <a:t>상품코드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AED28B5-D67C-7551-6733-7B3C60246C9B}"/>
              </a:ext>
            </a:extLst>
          </p:cNvPr>
          <p:cNvSpPr txBox="1"/>
          <p:nvPr/>
        </p:nvSpPr>
        <p:spPr>
          <a:xfrm>
            <a:off x="2822111" y="690452"/>
            <a:ext cx="387798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지금 곧바로 시작해야 하는 이유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BB4C5C-131E-4706-0859-F98C4C09DE6F}"/>
              </a:ext>
            </a:extLst>
          </p:cNvPr>
          <p:cNvCxnSpPr>
            <a:cxnSpLocks/>
          </p:cNvCxnSpPr>
          <p:nvPr/>
        </p:nvCxnSpPr>
        <p:spPr>
          <a:xfrm>
            <a:off x="4435796" y="1381249"/>
            <a:ext cx="6127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B5FD5F-13E8-A754-0EC4-A938FBE61E12}"/>
              </a:ext>
            </a:extLst>
          </p:cNvPr>
          <p:cNvSpPr txBox="1"/>
          <p:nvPr/>
        </p:nvSpPr>
        <p:spPr>
          <a:xfrm>
            <a:off x="2540282" y="228175"/>
            <a:ext cx="440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 </a:t>
            </a:r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교정직 무도 특채</a:t>
            </a:r>
            <a:endParaRPr lang="en-US" altLang="ko-KR" sz="3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6A07DB-370D-75A3-880D-1AE113179288}"/>
              </a:ext>
            </a:extLst>
          </p:cNvPr>
          <p:cNvSpPr/>
          <p:nvPr/>
        </p:nvSpPr>
        <p:spPr>
          <a:xfrm>
            <a:off x="0" y="5823255"/>
            <a:ext cx="9398524" cy="10347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5AF9-E9C0-8D29-7D79-FC75CD300A36}"/>
              </a:ext>
            </a:extLst>
          </p:cNvPr>
          <p:cNvSpPr txBox="1"/>
          <p:nvPr/>
        </p:nvSpPr>
        <p:spPr>
          <a:xfrm>
            <a:off x="336903" y="6229715"/>
            <a:ext cx="4733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마감까지 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00 : 00 : 00 : 00 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남았습니다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B8ADB0F-7B7A-5AAB-2599-7CDB85941237}"/>
              </a:ext>
            </a:extLst>
          </p:cNvPr>
          <p:cNvSpPr/>
          <p:nvPr/>
        </p:nvSpPr>
        <p:spPr>
          <a:xfrm>
            <a:off x="5515717" y="5966913"/>
            <a:ext cx="3765443" cy="73832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74484-66E8-B1C0-784F-FF8FE9C89FCD}"/>
              </a:ext>
            </a:extLst>
          </p:cNvPr>
          <p:cNvSpPr txBox="1"/>
          <p:nvPr/>
        </p:nvSpPr>
        <p:spPr>
          <a:xfrm>
            <a:off x="5407793" y="6058906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만원대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2023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 특채 패스로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r"/>
            <a:r>
              <a:rPr lang="ko-KR" altLang="en-US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하러 가기 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 </a:t>
            </a:r>
            <a:endParaRPr lang="ko-KR" altLang="en-US" dirty="0">
              <a:solidFill>
                <a:sysClr val="windowText" lastClr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3F3FD-6A82-CDE4-A645-93A4CE74BAAE}"/>
              </a:ext>
            </a:extLst>
          </p:cNvPr>
          <p:cNvSpPr txBox="1"/>
          <p:nvPr/>
        </p:nvSpPr>
        <p:spPr>
          <a:xfrm>
            <a:off x="5515717" y="6351287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  <p:pic>
        <p:nvPicPr>
          <p:cNvPr id="1026" name="Picture 2" descr="기사와 접힌 신문 뉴스 신문에 대한 스톡 벡터 아트 및 기타 이미지 - 신문, 매스컴, 광고 - iStock">
            <a:extLst>
              <a:ext uri="{FF2B5EF4-FFF2-40B4-BE49-F238E27FC236}">
                <a16:creationId xmlns:a16="http://schemas.microsoft.com/office/drawing/2014/main" id="{14092DFD-F12C-A5B8-55FB-28DA86E8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5" y="2012314"/>
            <a:ext cx="3007134" cy="30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1B27F-39BB-67E3-A1EA-E25A63A461A0}"/>
              </a:ext>
            </a:extLst>
          </p:cNvPr>
          <p:cNvSpPr txBox="1"/>
          <p:nvPr/>
        </p:nvSpPr>
        <p:spPr>
          <a:xfrm>
            <a:off x="1137191" y="2888902"/>
            <a:ext cx="25968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2023</a:t>
            </a:r>
            <a:r>
              <a:rPr lang="ko-KR" altLang="en-US" b="1" i="1" dirty="0"/>
              <a:t>년도 법무부 </a:t>
            </a:r>
            <a:endParaRPr lang="en-US" altLang="ko-KR" b="1" i="1" dirty="0"/>
          </a:p>
          <a:p>
            <a:pPr algn="ctr"/>
            <a:r>
              <a:rPr lang="ko-KR" altLang="en-US" b="1" i="1" dirty="0"/>
              <a:t>경력경쟁채용시험 </a:t>
            </a:r>
            <a:endParaRPr lang="en-US" altLang="ko-KR" b="1" i="1" dirty="0"/>
          </a:p>
          <a:p>
            <a:pPr algn="ctr"/>
            <a:r>
              <a:rPr lang="ko-KR" altLang="en-US" b="1" i="1" dirty="0"/>
              <a:t>선발계획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28AD4-C1A4-40D9-BAD1-88FAF6446C70}"/>
              </a:ext>
            </a:extLst>
          </p:cNvPr>
          <p:cNvSpPr txBox="1"/>
          <p:nvPr/>
        </p:nvSpPr>
        <p:spPr>
          <a:xfrm>
            <a:off x="919035" y="3782986"/>
            <a:ext cx="31302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총인원 </a:t>
            </a:r>
            <a:r>
              <a:rPr lang="en-US" altLang="ko-KR" sz="2000" b="1" dirty="0">
                <a:solidFill>
                  <a:srgbClr val="FF0000"/>
                </a:solidFill>
              </a:rPr>
              <a:t>200</a:t>
            </a:r>
            <a:r>
              <a:rPr lang="ko-KR" altLang="en-US" sz="2000" b="1" dirty="0">
                <a:solidFill>
                  <a:srgbClr val="FF0000"/>
                </a:solidFill>
              </a:rPr>
              <a:t>명 채용 확정</a:t>
            </a:r>
            <a:r>
              <a:rPr lang="en-US" altLang="ko-KR" sz="2000" b="1" dirty="0">
                <a:solidFill>
                  <a:srgbClr val="FF0000"/>
                </a:solidFill>
              </a:rPr>
              <a:t>!!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FD2EF0F-58F8-AFE6-9648-6E3976E71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79"/>
          <a:stretch/>
        </p:blipFill>
        <p:spPr>
          <a:xfrm>
            <a:off x="1075899" y="4153425"/>
            <a:ext cx="2737248" cy="1094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3D83BB-D12F-3C00-33C2-9A6EAAC5CA5C}"/>
              </a:ext>
            </a:extLst>
          </p:cNvPr>
          <p:cNvSpPr/>
          <p:nvPr/>
        </p:nvSpPr>
        <p:spPr>
          <a:xfrm>
            <a:off x="5425538" y="2575688"/>
            <a:ext cx="2852928" cy="2667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85F1E-85EF-B466-7560-250C4599A48C}"/>
              </a:ext>
            </a:extLst>
          </p:cNvPr>
          <p:cNvSpPr txBox="1"/>
          <p:nvPr/>
        </p:nvSpPr>
        <p:spPr>
          <a:xfrm>
            <a:off x="5496926" y="2849309"/>
            <a:ext cx="332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하루 두시간</a:t>
            </a:r>
            <a:r>
              <a:rPr lang="en-US" altLang="ko-KR" sz="1600" b="1" dirty="0">
                <a:solidFill>
                  <a:srgbClr val="FF0000"/>
                </a:solidFill>
              </a:rPr>
              <a:t> 60</a:t>
            </a:r>
            <a:r>
              <a:rPr lang="ko-KR" altLang="en-US" sz="1600" b="1" dirty="0">
                <a:solidFill>
                  <a:srgbClr val="FF0000"/>
                </a:solidFill>
              </a:rPr>
              <a:t>일이면 </a:t>
            </a:r>
            <a:br>
              <a:rPr lang="en-US" altLang="ko-KR" sz="1600" b="1" dirty="0">
                <a:solidFill>
                  <a:srgbClr val="FF0000"/>
                </a:solidFill>
              </a:rPr>
            </a:br>
            <a:r>
              <a:rPr lang="ko-KR" altLang="en-US" sz="1600" b="1" dirty="0">
                <a:solidFill>
                  <a:srgbClr val="FF0000"/>
                </a:solidFill>
              </a:rPr>
              <a:t>시험과목 학습 완성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7953876-9554-BB59-3D63-ECE68EAD7BB7}"/>
              </a:ext>
            </a:extLst>
          </p:cNvPr>
          <p:cNvSpPr/>
          <p:nvPr/>
        </p:nvSpPr>
        <p:spPr>
          <a:xfrm>
            <a:off x="4417466" y="3006815"/>
            <a:ext cx="784326" cy="70471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A8854-DE84-9EAC-0BDD-12C13C951010}"/>
              </a:ext>
            </a:extLst>
          </p:cNvPr>
          <p:cNvSpPr txBox="1"/>
          <p:nvPr/>
        </p:nvSpPr>
        <p:spPr>
          <a:xfrm>
            <a:off x="4938846" y="1967327"/>
            <a:ext cx="404469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“</a:t>
            </a:r>
            <a:r>
              <a:rPr lang="ko-KR" altLang="en-US" sz="2000" b="1" dirty="0"/>
              <a:t>미래인재 교정 특채 패스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하나면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모든 걱정이 자신감으로 바뀝니다</a:t>
            </a:r>
            <a:endParaRPr lang="en-US" altLang="ko-KR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9EA46-2673-D531-DE59-8B0D48033B75}"/>
              </a:ext>
            </a:extLst>
          </p:cNvPr>
          <p:cNvSpPr txBox="1"/>
          <p:nvPr/>
        </p:nvSpPr>
        <p:spPr>
          <a:xfrm rot="20700000">
            <a:off x="844972" y="2044161"/>
            <a:ext cx="107112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7</a:t>
            </a:r>
            <a:r>
              <a:rPr lang="ko-KR" altLang="en-US" sz="1600" b="1" dirty="0"/>
              <a:t>년만의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채용공고</a:t>
            </a:r>
            <a:r>
              <a:rPr lang="en-US" altLang="ko-KR" sz="1600" b="1" dirty="0"/>
              <a:t>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BA679-0541-0F03-D84B-7A3A031D7D79}"/>
              </a:ext>
            </a:extLst>
          </p:cNvPr>
          <p:cNvSpPr txBox="1"/>
          <p:nvPr/>
        </p:nvSpPr>
        <p:spPr>
          <a:xfrm>
            <a:off x="5496926" y="3566210"/>
            <a:ext cx="332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최단기 합격이 가능한</a:t>
            </a:r>
            <a:br>
              <a:rPr lang="en-US" altLang="ko-KR" sz="1600" b="1" dirty="0">
                <a:solidFill>
                  <a:srgbClr val="FF0000"/>
                </a:solidFill>
              </a:rPr>
            </a:br>
            <a:r>
              <a:rPr lang="ko-KR" altLang="en-US" sz="1600" b="1" dirty="0" err="1">
                <a:solidFill>
                  <a:srgbClr val="FF0000"/>
                </a:solidFill>
              </a:rPr>
              <a:t>초압축</a:t>
            </a:r>
            <a:r>
              <a:rPr lang="ko-KR" altLang="en-US" sz="1600" b="1" dirty="0">
                <a:solidFill>
                  <a:srgbClr val="FF0000"/>
                </a:solidFill>
              </a:rPr>
              <a:t> 커리큘럼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777E59-F9D4-9105-5B25-797C56C59234}"/>
              </a:ext>
            </a:extLst>
          </p:cNvPr>
          <p:cNvSpPr txBox="1"/>
          <p:nvPr/>
        </p:nvSpPr>
        <p:spPr>
          <a:xfrm>
            <a:off x="5496926" y="4283111"/>
            <a:ext cx="332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짧지만 빠짐없는 학습으로</a:t>
            </a:r>
            <a:br>
              <a:rPr lang="en-US" altLang="ko-KR" sz="1600" b="1" dirty="0">
                <a:solidFill>
                  <a:srgbClr val="FF0000"/>
                </a:solidFill>
              </a:rPr>
            </a:br>
            <a:r>
              <a:rPr lang="en-US" altLang="ko-KR" sz="1600" b="1" dirty="0">
                <a:solidFill>
                  <a:srgbClr val="FF0000"/>
                </a:solidFill>
              </a:rPr>
              <a:t>9</a:t>
            </a:r>
            <a:r>
              <a:rPr lang="ko-KR" altLang="en-US" sz="1600" b="1" dirty="0">
                <a:solidFill>
                  <a:srgbClr val="FF0000"/>
                </a:solidFill>
              </a:rPr>
              <a:t>급 공무원 합격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16D7362-E3EA-3C42-3D38-3102AA0B48D6}"/>
              </a:ext>
            </a:extLst>
          </p:cNvPr>
          <p:cNvSpPr/>
          <p:nvPr/>
        </p:nvSpPr>
        <p:spPr>
          <a:xfrm>
            <a:off x="8776004" y="5696186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E80E94F-343E-4BF2-FEBB-90AD5ABF916B}"/>
              </a:ext>
            </a:extLst>
          </p:cNvPr>
          <p:cNvSpPr/>
          <p:nvPr/>
        </p:nvSpPr>
        <p:spPr>
          <a:xfrm>
            <a:off x="1744499" y="5985949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45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95438F4D-B024-67D9-7D67-5B0720A3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32639" r="62345"/>
          <a:stretch/>
        </p:blipFill>
        <p:spPr bwMode="auto">
          <a:xfrm>
            <a:off x="61403" y="1276963"/>
            <a:ext cx="3370309" cy="478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8936"/>
              </p:ext>
            </p:extLst>
          </p:nvPr>
        </p:nvGraphicFramePr>
        <p:xfrm>
          <a:off x="9476174" y="26466"/>
          <a:ext cx="2654423" cy="44097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정통 교수 이미지는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2/8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이후 수급 될 예정으로 실루엣 처리 해주세요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pic>
        <p:nvPicPr>
          <p:cNvPr id="2" name="Picture 8">
            <a:extLst>
              <a:ext uri="{FF2B5EF4-FFF2-40B4-BE49-F238E27FC236}">
                <a16:creationId xmlns:a16="http://schemas.microsoft.com/office/drawing/2014/main" id="{8E71580D-255A-36D1-63B5-A40E36D6C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32639" r="36632"/>
          <a:stretch/>
        </p:blipFill>
        <p:spPr bwMode="auto">
          <a:xfrm>
            <a:off x="6346928" y="1104871"/>
            <a:ext cx="3052301" cy="51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99641-AD3C-6A12-A59F-34BEF28E8A44}"/>
              </a:ext>
            </a:extLst>
          </p:cNvPr>
          <p:cNvSpPr txBox="1"/>
          <p:nvPr/>
        </p:nvSpPr>
        <p:spPr>
          <a:xfrm>
            <a:off x="3199299" y="2544591"/>
            <a:ext cx="3291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광은</a:t>
            </a:r>
            <a:r>
              <a:rPr lang="ko-KR" altLang="en-US" sz="4000" dirty="0">
                <a:highlight>
                  <a:srgbClr val="FFFF00"/>
                </a:highligh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 함께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293B7-595F-AB8D-EDDC-A0F7B6227FB8}"/>
              </a:ext>
            </a:extLst>
          </p:cNvPr>
          <p:cNvSpPr txBox="1"/>
          <p:nvPr/>
        </p:nvSpPr>
        <p:spPr>
          <a:xfrm>
            <a:off x="3199298" y="3444555"/>
            <a:ext cx="3291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최단기 합격에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F45A6-E6E9-3C62-2521-6BC42A5A73AA}"/>
              </a:ext>
            </a:extLst>
          </p:cNvPr>
          <p:cNvSpPr txBox="1"/>
          <p:nvPr/>
        </p:nvSpPr>
        <p:spPr>
          <a:xfrm>
            <a:off x="3398873" y="4324533"/>
            <a:ext cx="2797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정통</a:t>
            </a:r>
            <a:r>
              <a:rPr lang="ko-KR" altLang="en-US" sz="4000" dirty="0">
                <a:highlight>
                  <a:srgbClr val="FFFF00"/>
                </a:highlight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 비법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91D1E-57A9-E33B-38BB-D6C45A105161}"/>
              </a:ext>
            </a:extLst>
          </p:cNvPr>
          <p:cNvSpPr txBox="1"/>
          <p:nvPr/>
        </p:nvSpPr>
        <p:spPr>
          <a:xfrm>
            <a:off x="890377" y="5211705"/>
            <a:ext cx="17443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형사소송법개론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신광은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7AA5B-BF58-947F-B7D9-B68B0AC11480}"/>
              </a:ext>
            </a:extLst>
          </p:cNvPr>
          <p:cNvSpPr txBox="1"/>
          <p:nvPr/>
        </p:nvSpPr>
        <p:spPr>
          <a:xfrm>
            <a:off x="1925712" y="284833"/>
            <a:ext cx="5838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미래인재 </a:t>
            </a:r>
            <a:r>
              <a:rPr lang="en-US" altLang="ko-KR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강사와 함께 라면</a:t>
            </a:r>
            <a:r>
              <a:rPr lang="en-US" altLang="ko-KR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9F939-0BD8-A40F-6BBE-4E0277758798}"/>
              </a:ext>
            </a:extLst>
          </p:cNvPr>
          <p:cNvSpPr txBox="1"/>
          <p:nvPr/>
        </p:nvSpPr>
        <p:spPr>
          <a:xfrm>
            <a:off x="2228269" y="876853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최단기 합격은 반드시 이루어집니다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44CB-3EB3-B3AD-0C39-2AABBB161E55}"/>
              </a:ext>
            </a:extLst>
          </p:cNvPr>
          <p:cNvSpPr txBox="1"/>
          <p:nvPr/>
        </p:nvSpPr>
        <p:spPr>
          <a:xfrm>
            <a:off x="7402260" y="5322244"/>
            <a:ext cx="1298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교정학개론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      통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CF1449-946A-A01F-341C-51960B0E9DF1}"/>
              </a:ext>
            </a:extLst>
          </p:cNvPr>
          <p:cNvSpPr/>
          <p:nvPr/>
        </p:nvSpPr>
        <p:spPr>
          <a:xfrm>
            <a:off x="7256658" y="5005521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91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A90C22-9F42-77F8-F91A-4B5F76C63B36}"/>
              </a:ext>
            </a:extLst>
          </p:cNvPr>
          <p:cNvSpPr/>
          <p:nvPr/>
        </p:nvSpPr>
        <p:spPr>
          <a:xfrm>
            <a:off x="4224528" y="696293"/>
            <a:ext cx="256032" cy="12879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729262"/>
              </p:ext>
            </p:extLst>
          </p:nvPr>
        </p:nvGraphicFramePr>
        <p:xfrm>
          <a:off x="9476174" y="26466"/>
          <a:ext cx="2654423" cy="44097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영상 </a:t>
                      </a:r>
                      <a:r>
                        <a:rPr lang="en-US" altLang="ko-KR" sz="900" spc="-10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</a:t>
                      </a:r>
                      <a:r>
                        <a:rPr lang="en-US" altLang="ko-KR" sz="900" spc="-100" baseline="0">
                          <a:latin typeface="+mn-ea"/>
                        </a:rPr>
                        <a:t>: https://youtu.be/UKKby4BRx_o</a:t>
                      </a: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87AA5B-BF58-947F-B7D9-B68B0AC11480}"/>
              </a:ext>
            </a:extLst>
          </p:cNvPr>
          <p:cNvSpPr txBox="1"/>
          <p:nvPr/>
        </p:nvSpPr>
        <p:spPr>
          <a:xfrm>
            <a:off x="4281105" y="696293"/>
            <a:ext cx="41777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합격 대명사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신광은 선생님이 알려주는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교정직 형사소송법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20F54-B013-CC38-E80F-4DB730D31803}"/>
              </a:ext>
            </a:extLst>
          </p:cNvPr>
          <p:cNvSpPr txBox="1"/>
          <p:nvPr/>
        </p:nvSpPr>
        <p:spPr>
          <a:xfrm>
            <a:off x="4304244" y="2542324"/>
            <a:ext cx="391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누구도 따라오지 못할 넘</a:t>
            </a:r>
            <a:r>
              <a:rPr lang="en-US" altLang="ko-KR" dirty="0"/>
              <a:t>.</a:t>
            </a:r>
            <a:r>
              <a:rPr lang="ko-KR" altLang="en-US" dirty="0"/>
              <a:t>사</a:t>
            </a:r>
            <a:r>
              <a:rPr lang="en-US" altLang="ko-KR" dirty="0"/>
              <a:t>.</a:t>
            </a:r>
            <a:r>
              <a:rPr lang="ko-KR" altLang="en-US" dirty="0"/>
              <a:t>벽 실력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명성에 걸맞는 절대합격 강의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6EE33-C10D-D62A-E09A-A49698E39664}"/>
              </a:ext>
            </a:extLst>
          </p:cNvPr>
          <p:cNvSpPr txBox="1"/>
          <p:nvPr/>
        </p:nvSpPr>
        <p:spPr>
          <a:xfrm>
            <a:off x="4304244" y="3235014"/>
            <a:ext cx="32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미래인재 교정직 </a:t>
            </a:r>
            <a:r>
              <a:rPr lang="en-US" altLang="ko-KR" b="1" dirty="0"/>
              <a:t>NO.1 </a:t>
            </a:r>
            <a:r>
              <a:rPr lang="ko-KR" altLang="en-US" b="1" dirty="0"/>
              <a:t>신광은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8E26E-F732-5D9E-D992-61B521E7B326}"/>
              </a:ext>
            </a:extLst>
          </p:cNvPr>
          <p:cNvSpPr/>
          <p:nvPr/>
        </p:nvSpPr>
        <p:spPr>
          <a:xfrm>
            <a:off x="4245590" y="3802341"/>
            <a:ext cx="4654296" cy="2258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08B74-5ADE-4273-DE44-98400AEAAB20}"/>
              </a:ext>
            </a:extLst>
          </p:cNvPr>
          <p:cNvSpPr txBox="1"/>
          <p:nvPr/>
        </p:nvSpPr>
        <p:spPr>
          <a:xfrm>
            <a:off x="5641615" y="415455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곧 공개됩니다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9B206AD-EC2C-790E-F529-AB74DE331CE6}"/>
              </a:ext>
            </a:extLst>
          </p:cNvPr>
          <p:cNvSpPr/>
          <p:nvPr/>
        </p:nvSpPr>
        <p:spPr>
          <a:xfrm rot="5400000">
            <a:off x="6501023" y="4923572"/>
            <a:ext cx="258214" cy="2743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3BAB06AD-71C5-1EC4-6EA7-24C0120A1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32639" r="62345"/>
          <a:stretch/>
        </p:blipFill>
        <p:spPr bwMode="auto">
          <a:xfrm>
            <a:off x="61403" y="822961"/>
            <a:ext cx="3690156" cy="52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C4E199-2840-1961-CDB7-8E861E725AB8}"/>
              </a:ext>
            </a:extLst>
          </p:cNvPr>
          <p:cNvSpPr txBox="1"/>
          <p:nvPr/>
        </p:nvSpPr>
        <p:spPr>
          <a:xfrm>
            <a:off x="890377" y="5211705"/>
            <a:ext cx="17443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형사소송법개론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신광은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72295C9-72D4-D616-C9A7-26024D864B92}"/>
              </a:ext>
            </a:extLst>
          </p:cNvPr>
          <p:cNvSpPr/>
          <p:nvPr/>
        </p:nvSpPr>
        <p:spPr>
          <a:xfrm>
            <a:off x="8537855" y="3521589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>
            <a:extLst>
              <a:ext uri="{FF2B5EF4-FFF2-40B4-BE49-F238E27FC236}">
                <a16:creationId xmlns:a16="http://schemas.microsoft.com/office/drawing/2014/main" id="{52B37D7E-237D-1254-05F0-9E9FD93FC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32639" r="36632"/>
          <a:stretch/>
        </p:blipFill>
        <p:spPr bwMode="auto">
          <a:xfrm flipH="1">
            <a:off x="5968597" y="253315"/>
            <a:ext cx="3051729" cy="5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A90C22-9F42-77F8-F91A-4B5F76C63B36}"/>
              </a:ext>
            </a:extLst>
          </p:cNvPr>
          <p:cNvSpPr/>
          <p:nvPr/>
        </p:nvSpPr>
        <p:spPr>
          <a:xfrm>
            <a:off x="901215" y="696293"/>
            <a:ext cx="256032" cy="12879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66662"/>
              </p:ext>
            </p:extLst>
          </p:nvPr>
        </p:nvGraphicFramePr>
        <p:xfrm>
          <a:off x="9476174" y="26466"/>
          <a:ext cx="2654423" cy="45112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영상 </a:t>
                      </a:r>
                      <a:r>
                        <a:rPr lang="en-US" altLang="ko-KR" sz="900" spc="-10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추후 전달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영역만 잡아주세요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상태에서 시청 가능하도록 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87AA5B-BF58-947F-B7D9-B68B0AC11480}"/>
              </a:ext>
            </a:extLst>
          </p:cNvPr>
          <p:cNvSpPr txBox="1"/>
          <p:nvPr/>
        </p:nvSpPr>
        <p:spPr>
          <a:xfrm>
            <a:off x="957792" y="696293"/>
            <a:ext cx="38331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교정직 전문가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정통 선생님이 알려주는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교정직 특채의 모든 것</a:t>
            </a:r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20F54-B013-CC38-E80F-4DB730D31803}"/>
              </a:ext>
            </a:extLst>
          </p:cNvPr>
          <p:cNvSpPr txBox="1"/>
          <p:nvPr/>
        </p:nvSpPr>
        <p:spPr>
          <a:xfrm>
            <a:off x="901215" y="2387412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차별화 된 합격 노하우로 </a:t>
            </a:r>
            <a:endParaRPr lang="en-US" altLang="ko-KR" dirty="0"/>
          </a:p>
          <a:p>
            <a:r>
              <a:rPr lang="ko-KR" altLang="en-US" dirty="0"/>
              <a:t>최단기 합격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6EE33-C10D-D62A-E09A-A49698E39664}"/>
              </a:ext>
            </a:extLst>
          </p:cNvPr>
          <p:cNvSpPr txBox="1"/>
          <p:nvPr/>
        </p:nvSpPr>
        <p:spPr>
          <a:xfrm>
            <a:off x="901215" y="3080102"/>
            <a:ext cx="30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미래인재 교정직 </a:t>
            </a:r>
            <a:r>
              <a:rPr lang="en-US" altLang="ko-KR" b="1" dirty="0"/>
              <a:t>NO.1 </a:t>
            </a:r>
            <a:r>
              <a:rPr lang="ko-KR" altLang="en-US" b="1" dirty="0"/>
              <a:t>정통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8E26E-F732-5D9E-D992-61B521E7B326}"/>
              </a:ext>
            </a:extLst>
          </p:cNvPr>
          <p:cNvSpPr/>
          <p:nvPr/>
        </p:nvSpPr>
        <p:spPr>
          <a:xfrm>
            <a:off x="842561" y="3647429"/>
            <a:ext cx="4654296" cy="2258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02E1E-D362-0161-AA98-DAD53E26DAF3}"/>
              </a:ext>
            </a:extLst>
          </p:cNvPr>
          <p:cNvSpPr txBox="1"/>
          <p:nvPr/>
        </p:nvSpPr>
        <p:spPr>
          <a:xfrm>
            <a:off x="6764701" y="5034927"/>
            <a:ext cx="1298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교정학개론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      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08B74-5ADE-4273-DE44-98400AEAAB20}"/>
              </a:ext>
            </a:extLst>
          </p:cNvPr>
          <p:cNvSpPr txBox="1"/>
          <p:nvPr/>
        </p:nvSpPr>
        <p:spPr>
          <a:xfrm>
            <a:off x="2318354" y="399964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곧 공개됩니다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9B206AD-EC2C-790E-F529-AB74DE331CE6}"/>
              </a:ext>
            </a:extLst>
          </p:cNvPr>
          <p:cNvSpPr/>
          <p:nvPr/>
        </p:nvSpPr>
        <p:spPr>
          <a:xfrm rot="5400000">
            <a:off x="3097994" y="4768660"/>
            <a:ext cx="258214" cy="2743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E8CE73-F505-5A73-D2B6-0A61600A5209}"/>
              </a:ext>
            </a:extLst>
          </p:cNvPr>
          <p:cNvSpPr/>
          <p:nvPr/>
        </p:nvSpPr>
        <p:spPr>
          <a:xfrm>
            <a:off x="699341" y="3495793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86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26466"/>
          <a:ext cx="2654423" cy="440975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A7AD5C2-0AD0-FF03-A468-97F58F1DE314}"/>
              </a:ext>
            </a:extLst>
          </p:cNvPr>
          <p:cNvSpPr txBox="1"/>
          <p:nvPr/>
        </p:nvSpPr>
        <p:spPr>
          <a:xfrm>
            <a:off x="2057622" y="1307576"/>
            <a:ext cx="574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짧은 수험기간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최단기 합격에 딱 맞추었습니다</a:t>
            </a:r>
            <a:r>
              <a:rPr lang="en-US" altLang="ko-KR" sz="2000" b="1" dirty="0">
                <a:latin typeface="+mn-ea"/>
              </a:rPr>
              <a:t>!!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A63F0-453B-424B-1929-B4D799CD9757}"/>
              </a:ext>
            </a:extLst>
          </p:cNvPr>
          <p:cNvSpPr txBox="1"/>
          <p:nvPr/>
        </p:nvSpPr>
        <p:spPr>
          <a:xfrm>
            <a:off x="3245122" y="3482404"/>
            <a:ext cx="29386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압축 </a:t>
            </a:r>
            <a:endParaRPr lang="en-US" altLang="ko-KR" sz="3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 </a:t>
            </a:r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커리큘럼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76EBDD-2C04-E61F-6233-A8B3590EE89E}"/>
              </a:ext>
            </a:extLst>
          </p:cNvPr>
          <p:cNvSpPr txBox="1"/>
          <p:nvPr/>
        </p:nvSpPr>
        <p:spPr>
          <a:xfrm>
            <a:off x="3459010" y="457203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최단기 합격 달성</a:t>
            </a:r>
            <a:r>
              <a:rPr lang="en-US" altLang="ko-KR" sz="24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</a:t>
            </a:r>
            <a:endParaRPr lang="ko-KR" altLang="en-US" sz="24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20F122-D6D6-A73C-331B-E4528F2ED832}"/>
              </a:ext>
            </a:extLst>
          </p:cNvPr>
          <p:cNvSpPr txBox="1"/>
          <p:nvPr/>
        </p:nvSpPr>
        <p:spPr>
          <a:xfrm>
            <a:off x="1423507" y="211885"/>
            <a:ext cx="7071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불필요한 과정은 모두 생략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정확한 핵심 내용만 알차게 학습 하세요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EB9324E-EB83-DE3E-E9CD-2ABB8B22E373}"/>
              </a:ext>
            </a:extLst>
          </p:cNvPr>
          <p:cNvSpPr/>
          <p:nvPr/>
        </p:nvSpPr>
        <p:spPr>
          <a:xfrm>
            <a:off x="3006271" y="2616334"/>
            <a:ext cx="3433737" cy="343373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2A9CC-A51D-15BE-3146-6F5E34250564}"/>
              </a:ext>
            </a:extLst>
          </p:cNvPr>
          <p:cNvSpPr txBox="1"/>
          <p:nvPr/>
        </p:nvSpPr>
        <p:spPr>
          <a:xfrm>
            <a:off x="4019640" y="2367736"/>
            <a:ext cx="14157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핵심요약</a:t>
            </a:r>
            <a:endParaRPr lang="ko-KR" altLang="en-US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5FC3E-212C-14E8-0DC7-BE0BE6755D28}"/>
              </a:ext>
            </a:extLst>
          </p:cNvPr>
          <p:cNvSpPr txBox="1"/>
          <p:nvPr/>
        </p:nvSpPr>
        <p:spPr>
          <a:xfrm>
            <a:off x="3941892" y="5711517"/>
            <a:ext cx="1524777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문풀</a:t>
            </a:r>
            <a:r>
              <a:rPr lang="ko-KR" altLang="en-US" sz="2400" b="1" dirty="0"/>
              <a:t> 강의</a:t>
            </a:r>
            <a:endParaRPr lang="en-US" altLang="ko-KR" sz="2400" b="1" dirty="0"/>
          </a:p>
          <a:p>
            <a:pPr algn="ctr"/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기출</a:t>
            </a:r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모의고사</a:t>
            </a:r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D030265-66F6-9CB9-1CBD-C84504E57EF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435413" y="2598569"/>
            <a:ext cx="660587" cy="177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51784E3-8F16-8311-441A-AC2D906EA271}"/>
              </a:ext>
            </a:extLst>
          </p:cNvPr>
          <p:cNvCxnSpPr>
            <a:cxnSpLocks/>
          </p:cNvCxnSpPr>
          <p:nvPr/>
        </p:nvCxnSpPr>
        <p:spPr>
          <a:xfrm>
            <a:off x="6088256" y="2616334"/>
            <a:ext cx="494481" cy="5568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E3C0AE4-4582-D344-AFC9-8E29880792AD}"/>
              </a:ext>
            </a:extLst>
          </p:cNvPr>
          <p:cNvSpPr txBox="1"/>
          <p:nvPr/>
        </p:nvSpPr>
        <p:spPr>
          <a:xfrm>
            <a:off x="6638041" y="322653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◎ 핵심요약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646ED49-114E-9B83-1DDB-13596F9F232E}"/>
              </a:ext>
            </a:extLst>
          </p:cNvPr>
          <p:cNvCxnSpPr>
            <a:cxnSpLocks/>
          </p:cNvCxnSpPr>
          <p:nvPr/>
        </p:nvCxnSpPr>
        <p:spPr>
          <a:xfrm>
            <a:off x="3446210" y="6050071"/>
            <a:ext cx="49568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84528D3-C91D-D49B-4622-30CCB7DC6403}"/>
              </a:ext>
            </a:extLst>
          </p:cNvPr>
          <p:cNvCxnSpPr>
            <a:cxnSpLocks/>
          </p:cNvCxnSpPr>
          <p:nvPr/>
        </p:nvCxnSpPr>
        <p:spPr>
          <a:xfrm>
            <a:off x="2749008" y="5492223"/>
            <a:ext cx="697202" cy="5578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B522FD7-1708-0F8E-6CC9-6422AAB2DA84}"/>
              </a:ext>
            </a:extLst>
          </p:cNvPr>
          <p:cNvCxnSpPr/>
          <p:nvPr/>
        </p:nvCxnSpPr>
        <p:spPr>
          <a:xfrm>
            <a:off x="4481516" y="1901751"/>
            <a:ext cx="6127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6FA87F7-187E-7ADB-0C6A-E55F15A7FAE6}"/>
              </a:ext>
            </a:extLst>
          </p:cNvPr>
          <p:cNvSpPr/>
          <p:nvPr/>
        </p:nvSpPr>
        <p:spPr>
          <a:xfrm rot="5400000">
            <a:off x="6237591" y="4250825"/>
            <a:ext cx="354053" cy="226200"/>
          </a:xfrm>
          <a:prstGeom prst="rightArrow">
            <a:avLst/>
          </a:prstGeom>
          <a:solidFill>
            <a:srgbClr val="417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EECFA7E-355C-5D36-1A6E-0F57C5792E97}"/>
              </a:ext>
            </a:extLst>
          </p:cNvPr>
          <p:cNvSpPr/>
          <p:nvPr/>
        </p:nvSpPr>
        <p:spPr>
          <a:xfrm rot="16200000">
            <a:off x="2829244" y="3988119"/>
            <a:ext cx="354053" cy="192245"/>
          </a:xfrm>
          <a:prstGeom prst="rightArrow">
            <a:avLst/>
          </a:prstGeom>
          <a:solidFill>
            <a:srgbClr val="417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7435B-FA5B-81B2-F14C-35793EDB5DAA}"/>
              </a:ext>
            </a:extLst>
          </p:cNvPr>
          <p:cNvSpPr txBox="1"/>
          <p:nvPr/>
        </p:nvSpPr>
        <p:spPr>
          <a:xfrm>
            <a:off x="6629072" y="3542347"/>
            <a:ext cx="238719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전범위</a:t>
            </a:r>
            <a:r>
              <a:rPr lang="ko-KR" altLang="en-US" sz="1050" dirty="0"/>
              <a:t> 이론을 빠르게 정리</a:t>
            </a:r>
            <a:br>
              <a:rPr lang="en-US" altLang="ko-KR" sz="1050" dirty="0"/>
            </a:b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출제가능성 높은 내용을 중심으로</a:t>
            </a:r>
            <a:br>
              <a:rPr lang="en-US" altLang="ko-KR" sz="1050" dirty="0"/>
            </a:br>
            <a:r>
              <a:rPr lang="ko-KR" altLang="en-US" sz="1050" dirty="0"/>
              <a:t>빠짐없이 확실히 정리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고효율의 학습이 가능한 커리</a:t>
            </a:r>
            <a:endParaRPr lang="en-US" altLang="ko-KR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A1E52-C731-BF80-C76C-0B55E147627E}"/>
              </a:ext>
            </a:extLst>
          </p:cNvPr>
          <p:cNvSpPr txBox="1"/>
          <p:nvPr/>
        </p:nvSpPr>
        <p:spPr>
          <a:xfrm>
            <a:off x="288666" y="3945458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◎ </a:t>
            </a:r>
            <a:r>
              <a:rPr lang="ko-KR" altLang="en-US" sz="1400" b="1" dirty="0" err="1"/>
              <a:t>문풀</a:t>
            </a:r>
            <a:r>
              <a:rPr lang="ko-KR" altLang="en-US" sz="1400" b="1" dirty="0"/>
              <a:t> 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3CB7F-7898-42D9-E424-18F7011315D8}"/>
              </a:ext>
            </a:extLst>
          </p:cNvPr>
          <p:cNvSpPr txBox="1"/>
          <p:nvPr/>
        </p:nvSpPr>
        <p:spPr>
          <a:xfrm>
            <a:off x="279697" y="4261268"/>
            <a:ext cx="261802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기출 중심의 출제 가능성이 </a:t>
            </a:r>
            <a:br>
              <a:rPr lang="en-US" altLang="ko-KR" sz="1050" dirty="0"/>
            </a:br>
            <a:r>
              <a:rPr lang="ko-KR" altLang="en-US" sz="1050" dirty="0"/>
              <a:t>높은 문제 위주의 빠르고 정확한 학습</a:t>
            </a:r>
            <a:br>
              <a:rPr lang="en-US" altLang="ko-KR" sz="1050" dirty="0"/>
            </a:b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문제풀이 스킬 습득과 반복 </a:t>
            </a:r>
            <a:br>
              <a:rPr lang="en-US" altLang="ko-KR" sz="1050" dirty="0"/>
            </a:br>
            <a:r>
              <a:rPr lang="ko-KR" altLang="en-US" sz="1050" dirty="0"/>
              <a:t>연습을 통한 폭발적 점수 향상 효과 </a:t>
            </a:r>
          </a:p>
        </p:txBody>
      </p:sp>
    </p:spTree>
    <p:extLst>
      <p:ext uri="{BB962C8B-B14F-4D97-AF65-F5344CB8AC3E}">
        <p14:creationId xmlns:p14="http://schemas.microsoft.com/office/powerpoint/2010/main" val="211979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폭발: 8pt 5">
            <a:extLst>
              <a:ext uri="{FF2B5EF4-FFF2-40B4-BE49-F238E27FC236}">
                <a16:creationId xmlns:a16="http://schemas.microsoft.com/office/drawing/2014/main" id="{60487652-A173-DD19-7223-6CA2FB50D864}"/>
              </a:ext>
            </a:extLst>
          </p:cNvPr>
          <p:cNvSpPr/>
          <p:nvPr/>
        </p:nvSpPr>
        <p:spPr>
          <a:xfrm>
            <a:off x="1011433" y="-411665"/>
            <a:ext cx="2128813" cy="173517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68884"/>
              </p:ext>
            </p:extLst>
          </p:nvPr>
        </p:nvGraphicFramePr>
        <p:xfrm>
          <a:off x="9476174" y="26466"/>
          <a:ext cx="2654423" cy="474991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21346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200841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008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189349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946302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* </a:t>
                      </a:r>
                      <a:r>
                        <a:rPr lang="ko-KR" altLang="en-US" sz="800" dirty="0"/>
                        <a:t>참고 페이지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900" dirty="0"/>
                        <a:t>상품코드 </a:t>
                      </a:r>
                      <a:r>
                        <a:rPr lang="en-US" altLang="ko-KR" sz="900" dirty="0"/>
                        <a:t>: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ONS2302061327298</a:t>
                      </a: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FD20F122-D6D6-A73C-331B-E4528F2ED832}"/>
              </a:ext>
            </a:extLst>
          </p:cNvPr>
          <p:cNvSpPr txBox="1"/>
          <p:nvPr/>
        </p:nvSpPr>
        <p:spPr>
          <a:xfrm>
            <a:off x="2330012" y="616971"/>
            <a:ext cx="52581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하루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 수강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만원 투자로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 공무원 합격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B522FD7-1708-0F8E-6CC9-6422AAB2DA84}"/>
              </a:ext>
            </a:extLst>
          </p:cNvPr>
          <p:cNvCxnSpPr/>
          <p:nvPr/>
        </p:nvCxnSpPr>
        <p:spPr>
          <a:xfrm>
            <a:off x="4637647" y="1693988"/>
            <a:ext cx="6127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CB0C4F-BB47-EA68-429F-1CF9CABBAE45}"/>
              </a:ext>
            </a:extLst>
          </p:cNvPr>
          <p:cNvSpPr/>
          <p:nvPr/>
        </p:nvSpPr>
        <p:spPr>
          <a:xfrm>
            <a:off x="2585200" y="2355171"/>
            <a:ext cx="4690872" cy="3692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71F1E-F389-3A4B-8CE2-707174601312}"/>
              </a:ext>
            </a:extLst>
          </p:cNvPr>
          <p:cNvSpPr txBox="1"/>
          <p:nvPr/>
        </p:nvSpPr>
        <p:spPr>
          <a:xfrm>
            <a:off x="2585200" y="1803888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★</a:t>
            </a:r>
            <a:r>
              <a:rPr lang="en-US" altLang="ko-KR" sz="2400" b="1" dirty="0"/>
              <a:t>2023 </a:t>
            </a:r>
            <a:r>
              <a:rPr lang="ko-KR" altLang="en-US" sz="2400" b="1" dirty="0"/>
              <a:t>교정직 무도 특채 패스★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81F38-969A-A001-C075-5F55D1C256F6}"/>
              </a:ext>
            </a:extLst>
          </p:cNvPr>
          <p:cNvSpPr txBox="1"/>
          <p:nvPr/>
        </p:nvSpPr>
        <p:spPr>
          <a:xfrm>
            <a:off x="2926837" y="346667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수강기간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198DB-3EFB-3E11-E5F6-D76D26C8507E}"/>
              </a:ext>
            </a:extLst>
          </p:cNvPr>
          <p:cNvSpPr txBox="1"/>
          <p:nvPr/>
        </p:nvSpPr>
        <p:spPr>
          <a:xfrm>
            <a:off x="2750149" y="2821164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판매가 </a:t>
            </a:r>
            <a:r>
              <a:rPr lang="en-US" altLang="ko-KR" sz="1600" b="1" dirty="0"/>
              <a:t>249,000</a:t>
            </a:r>
            <a:r>
              <a:rPr lang="ko-KR" altLang="en-US" sz="1600" b="1" dirty="0"/>
              <a:t>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15ACF-20BF-52EF-122B-AA7E1AE82CDE}"/>
              </a:ext>
            </a:extLst>
          </p:cNvPr>
          <p:cNvSpPr txBox="1"/>
          <p:nvPr/>
        </p:nvSpPr>
        <p:spPr>
          <a:xfrm>
            <a:off x="2703116" y="4191750"/>
            <a:ext cx="162095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상품구성 </a:t>
            </a:r>
            <a:r>
              <a:rPr lang="en-US" altLang="ko-KR" sz="1400" dirty="0"/>
              <a:t>01</a:t>
            </a:r>
          </a:p>
          <a:p>
            <a:r>
              <a:rPr lang="ko-KR" altLang="en-US" sz="1600" b="1" dirty="0"/>
              <a:t>형사소송법개론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DDF65-A236-073D-66E2-6B766015F34A}"/>
              </a:ext>
            </a:extLst>
          </p:cNvPr>
          <p:cNvSpPr txBox="1"/>
          <p:nvPr/>
        </p:nvSpPr>
        <p:spPr>
          <a:xfrm>
            <a:off x="2699209" y="5203110"/>
            <a:ext cx="121058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상품구성 </a:t>
            </a:r>
            <a:r>
              <a:rPr lang="en-US" altLang="ko-KR" sz="1400" dirty="0"/>
              <a:t>02</a:t>
            </a:r>
          </a:p>
          <a:p>
            <a:r>
              <a:rPr lang="ko-KR" altLang="en-US" sz="1600" b="1" dirty="0" err="1"/>
              <a:t>교정학개론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C867D1-D28C-3B1A-479B-175D1D9BC4B1}"/>
              </a:ext>
            </a:extLst>
          </p:cNvPr>
          <p:cNvSpPr txBox="1"/>
          <p:nvPr/>
        </p:nvSpPr>
        <p:spPr>
          <a:xfrm>
            <a:off x="4630747" y="3439831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60</a:t>
            </a:r>
            <a:r>
              <a:rPr lang="ko-KR" altLang="en-US" sz="2000" dirty="0"/>
              <a:t>일 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120</a:t>
            </a:r>
            <a:r>
              <a:rPr lang="ko-KR" altLang="en-US" sz="1600" dirty="0"/>
              <a:t>강</a:t>
            </a:r>
            <a:r>
              <a:rPr lang="en-US" altLang="ko-KR" sz="1600" dirty="0"/>
              <a:t>)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78B2DE-BA66-AF9C-E329-B9FB04C7F754}"/>
              </a:ext>
            </a:extLst>
          </p:cNvPr>
          <p:cNvSpPr txBox="1"/>
          <p:nvPr/>
        </p:nvSpPr>
        <p:spPr>
          <a:xfrm>
            <a:off x="4637647" y="3955328"/>
            <a:ext cx="2076209" cy="93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단계 </a:t>
            </a:r>
            <a:r>
              <a:rPr lang="en-US" altLang="ko-KR" sz="1400" dirty="0"/>
              <a:t>: </a:t>
            </a:r>
            <a:r>
              <a:rPr lang="ko-KR" altLang="en-US" sz="1400" dirty="0"/>
              <a:t>심화이론</a:t>
            </a:r>
            <a:r>
              <a:rPr lang="en-US" altLang="ko-KR" sz="1400" dirty="0"/>
              <a:t>(22</a:t>
            </a:r>
            <a:r>
              <a:rPr lang="ko-KR" altLang="en-US" sz="1400" dirty="0"/>
              <a:t>강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기출 </a:t>
            </a:r>
            <a:r>
              <a:rPr lang="ko-KR" altLang="en-US" sz="1200" dirty="0" err="1"/>
              <a:t>문풀</a:t>
            </a:r>
            <a:r>
              <a:rPr lang="en-US" altLang="ko-KR" sz="1200" dirty="0"/>
              <a:t>(51</a:t>
            </a:r>
            <a:r>
              <a:rPr lang="ko-KR" altLang="en-US" sz="1200" dirty="0"/>
              <a:t>강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3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모의고사</a:t>
            </a:r>
            <a:r>
              <a:rPr lang="en-US" altLang="ko-KR" sz="1200" dirty="0"/>
              <a:t>(4</a:t>
            </a:r>
            <a:r>
              <a:rPr lang="ko-KR" altLang="en-US" sz="1200" dirty="0"/>
              <a:t>강</a:t>
            </a:r>
            <a:r>
              <a:rPr lang="en-US" altLang="ko-KR" sz="1200" dirty="0"/>
              <a:t>)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2D5049-D78C-54F5-FB83-28EE99EE6FF3}"/>
              </a:ext>
            </a:extLst>
          </p:cNvPr>
          <p:cNvCxnSpPr/>
          <p:nvPr/>
        </p:nvCxnSpPr>
        <p:spPr>
          <a:xfrm>
            <a:off x="2585200" y="3301778"/>
            <a:ext cx="46908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AB05706-9A9D-40C8-10AE-0FFA51BD13E7}"/>
              </a:ext>
            </a:extLst>
          </p:cNvPr>
          <p:cNvCxnSpPr/>
          <p:nvPr/>
        </p:nvCxnSpPr>
        <p:spPr>
          <a:xfrm>
            <a:off x="2585200" y="3914426"/>
            <a:ext cx="46908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6E5C02-0C74-3552-E19D-1DBA07643156}"/>
              </a:ext>
            </a:extLst>
          </p:cNvPr>
          <p:cNvCxnSpPr/>
          <p:nvPr/>
        </p:nvCxnSpPr>
        <p:spPr>
          <a:xfrm>
            <a:off x="2585200" y="4972813"/>
            <a:ext cx="469087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7EEE03-9036-688F-403E-010BD48FB9AC}"/>
              </a:ext>
            </a:extLst>
          </p:cNvPr>
          <p:cNvCxnSpPr>
            <a:cxnSpLocks/>
          </p:cNvCxnSpPr>
          <p:nvPr/>
        </p:nvCxnSpPr>
        <p:spPr>
          <a:xfrm>
            <a:off x="4503609" y="3301778"/>
            <a:ext cx="0" cy="27458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41A806-DAA9-57C4-7DDD-E968D343A2F7}"/>
              </a:ext>
            </a:extLst>
          </p:cNvPr>
          <p:cNvSpPr txBox="1"/>
          <p:nvPr/>
        </p:nvSpPr>
        <p:spPr>
          <a:xfrm>
            <a:off x="2744030" y="2459143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/>
              <a:t>정가 </a:t>
            </a:r>
            <a:r>
              <a:rPr lang="en-US" altLang="ko-KR" strike="sngStrike" dirty="0"/>
              <a:t>363,000</a:t>
            </a:r>
            <a:r>
              <a:rPr lang="ko-KR" altLang="en-US" strike="sngStrike" dirty="0"/>
              <a:t>원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97D729C-09F5-4123-B3BB-305F184018FC}"/>
              </a:ext>
            </a:extLst>
          </p:cNvPr>
          <p:cNvSpPr/>
          <p:nvPr/>
        </p:nvSpPr>
        <p:spPr>
          <a:xfrm>
            <a:off x="4764990" y="2477246"/>
            <a:ext cx="2350177" cy="67773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C8B6C1-73A7-08C9-6483-AD49EC757146}"/>
              </a:ext>
            </a:extLst>
          </p:cNvPr>
          <p:cNvSpPr txBox="1"/>
          <p:nvPr/>
        </p:nvSpPr>
        <p:spPr>
          <a:xfrm>
            <a:off x="5023924" y="2566865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FF00"/>
                </a:solidFill>
              </a:rPr>
              <a:t>20,750</a:t>
            </a:r>
            <a:r>
              <a:rPr lang="ko-KR" altLang="en-US" sz="2800" b="1" dirty="0">
                <a:solidFill>
                  <a:srgbClr val="FFFF00"/>
                </a:solidFill>
              </a:rPr>
              <a:t>원</a:t>
            </a:r>
            <a:r>
              <a:rPr lang="en-US" altLang="ko-KR" sz="1400" dirty="0">
                <a:solidFill>
                  <a:srgbClr val="FFFF00"/>
                </a:solidFill>
              </a:rPr>
              <a:t>(</a:t>
            </a:r>
            <a:r>
              <a:rPr lang="ko-KR" altLang="en-US" sz="1400" dirty="0">
                <a:solidFill>
                  <a:srgbClr val="FFFF00"/>
                </a:solidFill>
              </a:rPr>
              <a:t>월</a:t>
            </a:r>
            <a:r>
              <a:rPr lang="en-US" altLang="ko-KR" sz="1400" dirty="0">
                <a:solidFill>
                  <a:srgbClr val="FFFF00"/>
                </a:solidFill>
              </a:rPr>
              <a:t>)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ADE3705-35D3-02E0-8FFF-5B0834F1B3C9}"/>
              </a:ext>
            </a:extLst>
          </p:cNvPr>
          <p:cNvSpPr/>
          <p:nvPr/>
        </p:nvSpPr>
        <p:spPr>
          <a:xfrm>
            <a:off x="2585200" y="6047625"/>
            <a:ext cx="4690872" cy="7223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7225D5-81D3-A2C6-51B4-23AACC0F6529}"/>
              </a:ext>
            </a:extLst>
          </p:cNvPr>
          <p:cNvSpPr txBox="1"/>
          <p:nvPr/>
        </p:nvSpPr>
        <p:spPr>
          <a:xfrm>
            <a:off x="2985264" y="6188821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</a:rPr>
              <a:t>2</a:t>
            </a:r>
            <a:r>
              <a:rPr lang="ko-KR" altLang="en-US" sz="2000" b="1" dirty="0">
                <a:solidFill>
                  <a:srgbClr val="FFFF00"/>
                </a:solidFill>
              </a:rPr>
              <a:t>만원대로 </a:t>
            </a:r>
            <a:r>
              <a:rPr lang="en-US" altLang="ko-KR" sz="2000" b="1" dirty="0">
                <a:solidFill>
                  <a:srgbClr val="FFFF00"/>
                </a:solidFill>
              </a:rPr>
              <a:t>9</a:t>
            </a:r>
            <a:r>
              <a:rPr lang="ko-KR" altLang="en-US" sz="2000" b="1" dirty="0">
                <a:solidFill>
                  <a:srgbClr val="FFFF00"/>
                </a:solidFill>
              </a:rPr>
              <a:t>급공무원 합격하기 </a:t>
            </a:r>
            <a:r>
              <a:rPr lang="en-US" altLang="ko-KR" sz="2000" b="1" dirty="0">
                <a:solidFill>
                  <a:srgbClr val="FFFF00"/>
                </a:solidFill>
              </a:rPr>
              <a:t>&gt;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D5A06AA2-7393-7FCF-FB18-4A1CB5801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905285">
            <a:off x="6956773" y="6345218"/>
            <a:ext cx="518731" cy="6729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AA03EC3-BD6D-65F1-AF84-1CE7106A8C24}"/>
              </a:ext>
            </a:extLst>
          </p:cNvPr>
          <p:cNvSpPr txBox="1"/>
          <p:nvPr/>
        </p:nvSpPr>
        <p:spPr>
          <a:xfrm>
            <a:off x="6053732" y="3136812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12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개월 분납기준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F1993-278F-32C5-A740-DA3FBFBC6C1D}"/>
              </a:ext>
            </a:extLst>
          </p:cNvPr>
          <p:cNvSpPr txBox="1"/>
          <p:nvPr/>
        </p:nvSpPr>
        <p:spPr>
          <a:xfrm>
            <a:off x="4637647" y="5203579"/>
            <a:ext cx="2013693" cy="656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단계 </a:t>
            </a:r>
            <a:r>
              <a:rPr lang="en-US" altLang="ko-KR" sz="1400" dirty="0"/>
              <a:t>: </a:t>
            </a:r>
            <a:r>
              <a:rPr lang="ko-KR" altLang="en-US" sz="1400" dirty="0"/>
              <a:t>심화이론</a:t>
            </a:r>
            <a:r>
              <a:rPr lang="en-US" altLang="ko-KR" sz="1400" dirty="0"/>
              <a:t>(30</a:t>
            </a:r>
            <a:r>
              <a:rPr lang="ko-KR" altLang="en-US" sz="1400" dirty="0"/>
              <a:t>강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모의고사</a:t>
            </a:r>
            <a:r>
              <a:rPr lang="en-US" altLang="ko-KR" sz="1200" dirty="0"/>
              <a:t>(13</a:t>
            </a:r>
            <a:r>
              <a:rPr lang="ko-KR" altLang="en-US" sz="1200" dirty="0"/>
              <a:t>강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92989-3B29-EC68-5734-4F62570F4C00}"/>
              </a:ext>
            </a:extLst>
          </p:cNvPr>
          <p:cNvSpPr txBox="1"/>
          <p:nvPr/>
        </p:nvSpPr>
        <p:spPr>
          <a:xfrm rot="20700000">
            <a:off x="549583" y="-85956"/>
            <a:ext cx="2803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딱</a:t>
            </a:r>
            <a:r>
              <a:rPr lang="en-US" altLang="ko-KR" sz="3600" b="1" dirty="0">
                <a:solidFill>
                  <a:srgbClr val="FF0000"/>
                </a:solidFill>
              </a:rPr>
              <a:t>! </a:t>
            </a:r>
            <a:r>
              <a:rPr lang="ko-KR" altLang="en-US" sz="3600" b="1" dirty="0" err="1">
                <a:solidFill>
                  <a:srgbClr val="FF0000"/>
                </a:solidFill>
              </a:rPr>
              <a:t>두달이면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합격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8D3915-AA81-C4E0-4AED-A48466E7AB44}"/>
              </a:ext>
            </a:extLst>
          </p:cNvPr>
          <p:cNvSpPr/>
          <p:nvPr/>
        </p:nvSpPr>
        <p:spPr>
          <a:xfrm>
            <a:off x="6929699" y="6052787"/>
            <a:ext cx="286439" cy="31672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622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66311</TotalTime>
  <Words>2115</Words>
  <Application>Microsoft Office PowerPoint</Application>
  <PresentationFormat>와이드스크린</PresentationFormat>
  <Paragraphs>504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Noto Sans KR</vt:lpstr>
      <vt:lpstr>나눔스퀘어라운드OTF ExtraBold</vt:lpstr>
      <vt:lpstr>G마켓 산스 Light</vt:lpstr>
      <vt:lpstr>G마켓 산스 Bold</vt:lpstr>
      <vt:lpstr>G마켓 산스 TTF Medium</vt:lpstr>
      <vt:lpstr>G마켓 산스 TTF Bold</vt:lpstr>
      <vt:lpstr>G마켓 산스 TTF Light</vt:lpstr>
      <vt:lpstr>나눔스퀘어라운드 Bold</vt:lpstr>
      <vt:lpstr>맑은 고딕</vt:lpstr>
      <vt:lpstr>G마켓 산스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4889</cp:revision>
  <cp:lastPrinted>2022-10-14T05:12:16Z</cp:lastPrinted>
  <dcterms:created xsi:type="dcterms:W3CDTF">2015-11-11T05:38:26Z</dcterms:created>
  <dcterms:modified xsi:type="dcterms:W3CDTF">2023-02-08T09:05:33Z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